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>
          <a:gsLst>
            <a:gs pos="0">
              <a:srgbClr val="1a1a1a"/>
            </a:gs>
            <a:gs pos="100000">
              <a:srgbClr val="11111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>
            <a:alphaModFix amt="35000"/>
          </a:blip>
          <a:srcRect t="11648" b="11648"/>
          <a:stretch>
            <a:fillRect/>
          </a:stretch>
        </p:blipFill>
        <p:spPr>
          <a:xfrm>
            <a:off x="5486400" y="1714500"/>
            <a:ext cx="6705600" cy="6705600"/>
          </a:xfrm>
          <a:prstGeom prst="rect">
            <a:avLst/>
          </a:prstGeom>
        </p:spPr>
      </p:pic>
      <p:sp>
        <p:nvSpPr>
          <p:cNvPr id="101" name="R101"/>
          <p:cNvSpPr/>
          <p:nvPr/>
        </p:nvSpPr>
        <p:spPr>
          <a:xfrm>
            <a:off x="5486400" y="1714500"/>
            <a:ext cx="4693890" cy="5143500"/>
          </a:xfrm>
          <a:prstGeom prst="rect">
            <a:avLst/>
          </a:prstGeom>
          <a:gradFill>
            <a:gsLst>
              <a:gs pos="0">
                <a:srgbClr val="1a1a1a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sp>
        <p:nvSpPr>
          <p:cNvPr id="102" name="R102"/>
          <p:cNvSpPr/>
          <p:nvPr/>
        </p:nvSpPr>
        <p:spPr>
          <a:xfrm>
            <a:off x="5486400" y="4286250"/>
            <a:ext cx="6705600" cy="2571750"/>
          </a:xfrm>
          <a:prstGeom prst="rect">
            <a:avLst/>
          </a:prstGeom>
          <a:gradFill>
            <a:gsLst>
              <a:gs pos="0">
                <a:srgbClr val="1a1a1a"/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</p:spPr>
      </p:sp>
      <p:sp>
        <p:nvSpPr>
          <p:cNvPr id="103" name="R103"/>
          <p:cNvSpPr/>
          <p:nvPr/>
        </p:nvSpPr>
        <p:spPr>
          <a:xfrm>
            <a:off x="571500" y="381000"/>
            <a:ext cx="342900" cy="342900"/>
          </a:xfrm>
          <a:prstGeom prst="roundRect">
            <a:avLst>
              <a:gd name="adj" fmla="val 22222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2700000" scaled="0"/>
          </a:gradFill>
        </p:spPr>
      </p:sp>
      <p:sp>
        <p:nvSpPr>
          <p:cNvPr id="104" name="P104"/>
          <p:cNvSpPr/>
          <p:nvPr/>
        </p:nvSpPr>
        <p:spPr>
          <a:xfrm>
            <a:off x="555624" y="444499"/>
            <a:ext cx="142874" cy="79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11111" y="0"/>
                </a:lnTo>
                <a:lnTo>
                  <a:pt x="111111" y="800000"/>
                </a:lnTo>
                <a:lnTo>
                  <a:pt x="0" y="800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</p:sp>
      <p:sp>
        <p:nvSpPr>
          <p:cNvPr id="105" name="P105"/>
          <p:cNvSpPr/>
          <p:nvPr/>
        </p:nvSpPr>
        <p:spPr>
          <a:xfrm>
            <a:off x="587374" y="412749"/>
            <a:ext cx="47624" cy="952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200000" y="0"/>
                </a:lnTo>
                <a:lnTo>
                  <a:pt x="200000" y="133333"/>
                </a:lnTo>
                <a:lnTo>
                  <a:pt x="0" y="133333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</p:sp>
      <p:sp>
        <p:nvSpPr>
          <p:cNvPr id="106" name="T106"/>
          <p:cNvSpPr txBox="1"/>
          <p:nvPr/>
        </p:nvSpPr>
        <p:spPr>
          <a:xfrm>
            <a:off x="1047750" y="504825"/>
            <a:ext cx="1233189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12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XIAOMI AUTO</a:t>
            </a:r>
          </a:p>
        </p:txBody>
      </p:sp>
      <p:sp>
        <p:nvSpPr>
          <p:cNvPr id="107" name="R107"/>
          <p:cNvSpPr/>
          <p:nvPr/>
        </p:nvSpPr>
        <p:spPr>
          <a:xfrm>
            <a:off x="571500" y="2061850"/>
            <a:ext cx="2276921" cy="295275"/>
          </a:xfrm>
          <a:prstGeom prst="roundRect">
            <a:avLst>
              <a:gd name="adj" fmla="val 49999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6900"/>
            </a:solidFill>
          </a:ln>
        </p:spPr>
      </p:sp>
      <p:sp>
        <p:nvSpPr>
          <p:cNvPr id="108" name="T108"/>
          <p:cNvSpPr txBox="1"/>
          <p:nvPr/>
        </p:nvSpPr>
        <p:spPr>
          <a:xfrm>
            <a:off x="752475" y="2166625"/>
            <a:ext cx="1914971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6900"/>
                </a:solidFill>
                <a:latin typeface="Microsoft YaHei"/>
                <a:ea typeface="Microsoft YaHei"/>
              </a:rPr>
              <a:t>2026.03.19 NEW LAUNCH</a:t>
            </a:r>
          </a:p>
        </p:txBody>
      </p:sp>
      <p:sp>
        <p:nvSpPr>
          <p:cNvPr id="109" name="T109"/>
          <p:cNvSpPr txBox="1"/>
          <p:nvPr/>
        </p:nvSpPr>
        <p:spPr>
          <a:xfrm>
            <a:off x="571500" y="2709550"/>
            <a:ext cx="1485900" cy="742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900" b="1">
                <a:solidFill>
                  <a:srgbClr val="ffffff"/>
                </a:solidFill>
                <a:latin typeface="Microsoft YaHei"/>
                <a:ea typeface="Microsoft YaHei"/>
              </a:rPr>
              <a:t>新一代</a:t>
            </a:r>
          </a:p>
        </p:txBody>
      </p:sp>
      <p:sp>
        <p:nvSpPr>
          <p:cNvPr id="110" name="T110"/>
          <p:cNvSpPr txBox="1"/>
          <p:nvPr/>
        </p:nvSpPr>
        <p:spPr>
          <a:xfrm>
            <a:off x="2057400" y="2709550"/>
            <a:ext cx="1978669" cy="742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900" b="1">
                <a:solidFill>
                  <a:srgbClr val="ff6900"/>
                </a:solidFill>
                <a:latin typeface="Microsoft YaHei"/>
                <a:ea typeface="Microsoft YaHei"/>
              </a:rPr>
              <a:t>小米SU7</a:t>
            </a:r>
          </a:p>
        </p:txBody>
      </p:sp>
      <p:sp>
        <p:nvSpPr>
          <p:cNvPr id="111" name="T111"/>
          <p:cNvSpPr txBox="1"/>
          <p:nvPr/>
        </p:nvSpPr>
        <p:spPr>
          <a:xfrm>
            <a:off x="571500" y="3303820"/>
            <a:ext cx="1981200" cy="7429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900" b="1">
                <a:solidFill>
                  <a:srgbClr val="ffffff"/>
                </a:solidFill>
                <a:latin typeface="Microsoft YaHei"/>
                <a:ea typeface="Microsoft YaHei"/>
              </a:rPr>
              <a:t>正式发布</a:t>
            </a:r>
          </a:p>
        </p:txBody>
      </p:sp>
      <p:sp>
        <p:nvSpPr>
          <p:cNvPr id="112" name="T112"/>
          <p:cNvSpPr txBox="1"/>
          <p:nvPr/>
        </p:nvSpPr>
        <p:spPr>
          <a:xfrm>
            <a:off x="571500" y="4050491"/>
            <a:ext cx="495672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全系搭载V6s Plus超级电机，全系标配激光雷达，Pro版CLTC续航</a:t>
            </a:r>
          </a:p>
        </p:txBody>
      </p:sp>
      <p:sp>
        <p:nvSpPr>
          <p:cNvPr id="113" name="T113"/>
          <p:cNvSpPr txBox="1"/>
          <p:nvPr/>
        </p:nvSpPr>
        <p:spPr>
          <a:xfrm>
            <a:off x="571500" y="4341896"/>
            <a:ext cx="305648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902km。上市34分钟锁单突破1.5万辆。</a:t>
            </a:r>
          </a:p>
        </p:txBody>
      </p:sp>
      <p:sp>
        <p:nvSpPr>
          <p:cNvPr id="114" name="R114"/>
          <p:cNvSpPr/>
          <p:nvPr/>
        </p:nvSpPr>
        <p:spPr>
          <a:xfrm>
            <a:off x="9334500" y="1704975"/>
            <a:ext cx="2286000" cy="1047750"/>
          </a:xfrm>
          <a:prstGeom prst="roundRect">
            <a:avLst>
              <a:gd name="adj" fmla="val 14545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270000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115" name="T115"/>
          <p:cNvSpPr txBox="1"/>
          <p:nvPr/>
        </p:nvSpPr>
        <p:spPr>
          <a:xfrm>
            <a:off x="9572625" y="2009775"/>
            <a:ext cx="943867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21.99</a:t>
            </a:r>
          </a:p>
        </p:txBody>
      </p:sp>
      <p:sp>
        <p:nvSpPr>
          <p:cNvPr id="116" name="T116"/>
          <p:cNvSpPr txBox="1"/>
          <p:nvPr/>
        </p:nvSpPr>
        <p:spPr>
          <a:xfrm>
            <a:off x="10535542" y="2171700"/>
            <a:ext cx="400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万元起</a:t>
            </a:r>
          </a:p>
        </p:txBody>
      </p:sp>
      <p:sp>
        <p:nvSpPr>
          <p:cNvPr id="117" name="T117"/>
          <p:cNvSpPr txBox="1"/>
          <p:nvPr/>
        </p:nvSpPr>
        <p:spPr>
          <a:xfrm>
            <a:off x="9572625" y="2428875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标准版起售价</a:t>
            </a:r>
          </a:p>
        </p:txBody>
      </p:sp>
      <p:sp>
        <p:nvSpPr>
          <p:cNvPr id="118" name="R118"/>
          <p:cNvSpPr/>
          <p:nvPr/>
        </p:nvSpPr>
        <p:spPr>
          <a:xfrm>
            <a:off x="9334500" y="2905125"/>
            <a:ext cx="2286000" cy="1047750"/>
          </a:xfrm>
          <a:prstGeom prst="roundRect">
            <a:avLst>
              <a:gd name="adj" fmla="val 14545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270000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119" name="T119"/>
          <p:cNvSpPr txBox="1"/>
          <p:nvPr/>
        </p:nvSpPr>
        <p:spPr>
          <a:xfrm>
            <a:off x="9572625" y="3209925"/>
            <a:ext cx="634454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902</a:t>
            </a:r>
          </a:p>
        </p:txBody>
      </p:sp>
      <p:sp>
        <p:nvSpPr>
          <p:cNvPr id="120" name="T120"/>
          <p:cNvSpPr txBox="1"/>
          <p:nvPr/>
        </p:nvSpPr>
        <p:spPr>
          <a:xfrm>
            <a:off x="10226129" y="3371850"/>
            <a:ext cx="19764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km</a:t>
            </a:r>
          </a:p>
        </p:txBody>
      </p:sp>
      <p:sp>
        <p:nvSpPr>
          <p:cNvPr id="121" name="T121"/>
          <p:cNvSpPr txBox="1"/>
          <p:nvPr/>
        </p:nvSpPr>
        <p:spPr>
          <a:xfrm>
            <a:off x="9572625" y="3629025"/>
            <a:ext cx="85844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Pro版CLTC续航</a:t>
            </a:r>
          </a:p>
        </p:txBody>
      </p:sp>
      <p:sp>
        <p:nvSpPr>
          <p:cNvPr id="122" name="R122"/>
          <p:cNvSpPr/>
          <p:nvPr/>
        </p:nvSpPr>
        <p:spPr>
          <a:xfrm>
            <a:off x="9334500" y="4105275"/>
            <a:ext cx="2286000" cy="1047750"/>
          </a:xfrm>
          <a:prstGeom prst="roundRect">
            <a:avLst>
              <a:gd name="adj" fmla="val 14545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270000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123" name="T123"/>
          <p:cNvSpPr txBox="1"/>
          <p:nvPr/>
        </p:nvSpPr>
        <p:spPr>
          <a:xfrm>
            <a:off x="9572625" y="4410075"/>
            <a:ext cx="52089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1.5</a:t>
            </a:r>
          </a:p>
        </p:txBody>
      </p:sp>
      <p:sp>
        <p:nvSpPr>
          <p:cNvPr id="124" name="T124"/>
          <p:cNvSpPr txBox="1"/>
          <p:nvPr/>
        </p:nvSpPr>
        <p:spPr>
          <a:xfrm>
            <a:off x="10112573" y="4572000"/>
            <a:ext cx="23232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万+</a:t>
            </a:r>
          </a:p>
        </p:txBody>
      </p:sp>
      <p:sp>
        <p:nvSpPr>
          <p:cNvPr id="125" name="T125"/>
          <p:cNvSpPr txBox="1"/>
          <p:nvPr/>
        </p:nvSpPr>
        <p:spPr>
          <a:xfrm>
            <a:off x="9572625" y="4829175"/>
            <a:ext cx="764381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34分钟锁单量</a:t>
            </a:r>
          </a:p>
        </p:txBody>
      </p:sp>
      <p:sp>
        <p:nvSpPr>
          <p:cNvPr id="126" name="R126"/>
          <p:cNvSpPr/>
          <p:nvPr/>
        </p:nvSpPr>
        <p:spPr>
          <a:xfrm>
            <a:off x="571500" y="6076950"/>
            <a:ext cx="1143000" cy="19050"/>
          </a:xfrm>
          <a:prstGeom prst="rect">
            <a:avLst/>
          </a:prstGeom>
          <a:gradFill>
            <a:gsLst>
              <a:gs pos="0">
                <a:srgbClr val="ff6900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sp>
        <p:nvSpPr>
          <p:cNvPr id="127" name="T127"/>
          <p:cNvSpPr txBox="1"/>
          <p:nvPr/>
        </p:nvSpPr>
        <p:spPr>
          <a:xfrm>
            <a:off x="571500" y="6448425"/>
            <a:ext cx="158144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小米汽车 | 新一代SU7发布会</a:t>
            </a:r>
          </a:p>
        </p:txBody>
      </p:sp>
      <p:sp>
        <p:nvSpPr>
          <p:cNvPr id="128" name="T128"/>
          <p:cNvSpPr txBox="1"/>
          <p:nvPr/>
        </p:nvSpPr>
        <p:spPr>
          <a:xfrm>
            <a:off x="10052000" y="6453187"/>
            <a:ext cx="99327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5000"/>
                  </a:srgbClr>
                </a:solidFill>
                <a:latin typeface="Microsoft YaHei"/>
                <a:ea typeface="Microsoft YaHei"/>
              </a:rPr>
              <a:t>标准版 / Pro / Max</a:t>
            </a:r>
          </a:p>
        </p:txBody>
      </p:sp>
      <p:sp>
        <p:nvSpPr>
          <p:cNvPr id="129" name="T129"/>
          <p:cNvSpPr txBox="1"/>
          <p:nvPr/>
        </p:nvSpPr>
        <p:spPr>
          <a:xfrm>
            <a:off x="11235779" y="6453187"/>
            <a:ext cx="38472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5000"/>
                  </a:srgbClr>
                </a:solidFill>
                <a:latin typeface="Microsoft YaHei"/>
                <a:ea typeface="Microsoft YaHei"/>
              </a:rPr>
              <a:t>01 / 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>
          <a:gsLst>
            <a:gs pos="0">
              <a:srgbClr val="1a1a1a"/>
            </a:gs>
            <a:gs pos="100000">
              <a:srgbClr val="11111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30" name="R130"/>
          <p:cNvSpPr/>
          <p:nvPr/>
        </p:nvSpPr>
        <p:spPr>
          <a:xfrm>
            <a:off x="381000" y="295275"/>
            <a:ext cx="38100" cy="2667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131" name="T131"/>
          <p:cNvSpPr txBox="1"/>
          <p:nvPr/>
        </p:nvSpPr>
        <p:spPr>
          <a:xfrm>
            <a:off x="571500" y="347662"/>
            <a:ext cx="19812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fffff"/>
                </a:solidFill>
                <a:latin typeface="Microsoft YaHei"/>
                <a:ea typeface="Microsoft YaHei"/>
              </a:rPr>
              <a:t>三款车型配置对比</a:t>
            </a:r>
          </a:p>
        </p:txBody>
      </p:sp>
      <p:sp>
        <p:nvSpPr>
          <p:cNvPr id="132" name="T132"/>
          <p:cNvSpPr txBox="1"/>
          <p:nvPr/>
        </p:nvSpPr>
        <p:spPr>
          <a:xfrm>
            <a:off x="9344917" y="385762"/>
            <a:ext cx="246608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标准版 / Pro / Max -- 全系仅涨价4000元</a:t>
            </a:r>
          </a:p>
        </p:txBody>
      </p:sp>
      <p:sp>
        <p:nvSpPr>
          <p:cNvPr id="133" name="R133"/>
          <p:cNvSpPr/>
          <p:nvPr/>
        </p:nvSpPr>
        <p:spPr>
          <a:xfrm>
            <a:off x="381000" y="762000"/>
            <a:ext cx="3682900" cy="5524500"/>
          </a:xfrm>
          <a:prstGeom prst="roundRect">
            <a:avLst>
              <a:gd name="adj" fmla="val 4138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134" name="T134"/>
          <p:cNvSpPr txBox="1"/>
          <p:nvPr/>
        </p:nvSpPr>
        <p:spPr>
          <a:xfrm>
            <a:off x="619125" y="1104900"/>
            <a:ext cx="628650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Microsoft YaHei"/>
                <a:ea typeface="Microsoft YaHei"/>
              </a:rPr>
              <a:t>标准版</a:t>
            </a:r>
          </a:p>
        </p:txBody>
      </p:sp>
      <p:sp>
        <p:nvSpPr>
          <p:cNvPr id="135" name="T135"/>
          <p:cNvSpPr txBox="1"/>
          <p:nvPr/>
        </p:nvSpPr>
        <p:spPr>
          <a:xfrm>
            <a:off x="619125" y="1447800"/>
            <a:ext cx="838944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6900"/>
                </a:solidFill>
                <a:latin typeface="Microsoft YaHei"/>
                <a:ea typeface="Microsoft YaHei"/>
              </a:rPr>
              <a:t>21.99</a:t>
            </a:r>
          </a:p>
        </p:txBody>
      </p:sp>
      <p:sp>
        <p:nvSpPr>
          <p:cNvPr id="136" name="T136"/>
          <p:cNvSpPr txBox="1"/>
          <p:nvPr/>
        </p:nvSpPr>
        <p:spPr>
          <a:xfrm>
            <a:off x="1458069" y="1562100"/>
            <a:ext cx="35019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6900"/>
                </a:solidFill>
                <a:latin typeface="Microsoft YaHei"/>
                <a:ea typeface="Microsoft YaHei"/>
              </a:rPr>
              <a:t>万元</a:t>
            </a:r>
          </a:p>
        </p:txBody>
      </p:sp>
      <p:sp>
        <p:nvSpPr>
          <p:cNvPr id="137" name="L137"/>
          <p:cNvSpPr/>
          <p:nvPr/>
        </p:nvSpPr>
        <p:spPr>
          <a:xfrm>
            <a:off x="619125" y="23241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38" name="T138"/>
          <p:cNvSpPr txBox="1"/>
          <p:nvPr/>
        </p:nvSpPr>
        <p:spPr>
          <a:xfrm>
            <a:off x="619125" y="20859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电机</a:t>
            </a:r>
          </a:p>
        </p:txBody>
      </p:sp>
      <p:sp>
        <p:nvSpPr>
          <p:cNvPr id="139" name="T139"/>
          <p:cNvSpPr txBox="1"/>
          <p:nvPr/>
        </p:nvSpPr>
        <p:spPr>
          <a:xfrm>
            <a:off x="3263205" y="2085975"/>
            <a:ext cx="56257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V6s Plus</a:t>
            </a:r>
          </a:p>
        </p:txBody>
      </p:sp>
      <p:sp>
        <p:nvSpPr>
          <p:cNvPr id="140" name="L140"/>
          <p:cNvSpPr/>
          <p:nvPr/>
        </p:nvSpPr>
        <p:spPr>
          <a:xfrm>
            <a:off x="619125" y="28194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41" name="T141"/>
          <p:cNvSpPr txBox="1"/>
          <p:nvPr/>
        </p:nvSpPr>
        <p:spPr>
          <a:xfrm>
            <a:off x="619125" y="25812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功率</a:t>
            </a:r>
          </a:p>
        </p:txBody>
      </p:sp>
      <p:sp>
        <p:nvSpPr>
          <p:cNvPr id="142" name="T142"/>
          <p:cNvSpPr txBox="1"/>
          <p:nvPr/>
        </p:nvSpPr>
        <p:spPr>
          <a:xfrm>
            <a:off x="3404145" y="2581275"/>
            <a:ext cx="4216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320hp</a:t>
            </a:r>
          </a:p>
        </p:txBody>
      </p:sp>
      <p:sp>
        <p:nvSpPr>
          <p:cNvPr id="143" name="L143"/>
          <p:cNvSpPr/>
          <p:nvPr/>
        </p:nvSpPr>
        <p:spPr>
          <a:xfrm>
            <a:off x="619125" y="33147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44" name="T144"/>
          <p:cNvSpPr txBox="1"/>
          <p:nvPr/>
        </p:nvSpPr>
        <p:spPr>
          <a:xfrm>
            <a:off x="619125" y="30765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电压平台</a:t>
            </a:r>
          </a:p>
        </p:txBody>
      </p:sp>
      <p:sp>
        <p:nvSpPr>
          <p:cNvPr id="145" name="T145"/>
          <p:cNvSpPr txBox="1"/>
          <p:nvPr/>
        </p:nvSpPr>
        <p:spPr>
          <a:xfrm>
            <a:off x="3483619" y="3076575"/>
            <a:ext cx="34215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752V</a:t>
            </a:r>
          </a:p>
        </p:txBody>
      </p:sp>
      <p:sp>
        <p:nvSpPr>
          <p:cNvPr id="146" name="L146"/>
          <p:cNvSpPr/>
          <p:nvPr/>
        </p:nvSpPr>
        <p:spPr>
          <a:xfrm>
            <a:off x="619125" y="38100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47" name="T147"/>
          <p:cNvSpPr txBox="1"/>
          <p:nvPr/>
        </p:nvSpPr>
        <p:spPr>
          <a:xfrm>
            <a:off x="619125" y="3571875"/>
            <a:ext cx="53459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CLTC续航</a:t>
            </a:r>
          </a:p>
        </p:txBody>
      </p:sp>
      <p:sp>
        <p:nvSpPr>
          <p:cNvPr id="148" name="T148"/>
          <p:cNvSpPr txBox="1"/>
          <p:nvPr/>
        </p:nvSpPr>
        <p:spPr>
          <a:xfrm>
            <a:off x="3368575" y="3571875"/>
            <a:ext cx="457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720km</a:t>
            </a:r>
          </a:p>
        </p:txBody>
      </p:sp>
      <p:sp>
        <p:nvSpPr>
          <p:cNvPr id="149" name="T149"/>
          <p:cNvSpPr txBox="1"/>
          <p:nvPr/>
        </p:nvSpPr>
        <p:spPr>
          <a:xfrm>
            <a:off x="619125" y="40671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激光雷达</a:t>
            </a:r>
          </a:p>
        </p:txBody>
      </p:sp>
      <p:sp>
        <p:nvSpPr>
          <p:cNvPr id="150" name="T150"/>
          <p:cNvSpPr txBox="1"/>
          <p:nvPr/>
        </p:nvSpPr>
        <p:spPr>
          <a:xfrm>
            <a:off x="3559075" y="4067175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标配</a:t>
            </a:r>
          </a:p>
        </p:txBody>
      </p:sp>
      <p:sp>
        <p:nvSpPr>
          <p:cNvPr id="151" name="L151"/>
          <p:cNvSpPr/>
          <p:nvPr/>
        </p:nvSpPr>
        <p:spPr>
          <a:xfrm>
            <a:off x="619125" y="5610225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152" name="T152"/>
          <p:cNvSpPr txBox="1"/>
          <p:nvPr/>
        </p:nvSpPr>
        <p:spPr>
          <a:xfrm>
            <a:off x="619125" y="5791200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续航能力</a:t>
            </a:r>
          </a:p>
        </p:txBody>
      </p:sp>
      <p:sp>
        <p:nvSpPr>
          <p:cNvPr id="153" name="R153"/>
          <p:cNvSpPr/>
          <p:nvPr/>
        </p:nvSpPr>
        <p:spPr>
          <a:xfrm>
            <a:off x="619125" y="5953125"/>
            <a:ext cx="3206650" cy="57150"/>
          </a:xfrm>
          <a:prstGeom prst="roundRect">
            <a:avLst>
              <a:gd name="adj" fmla="val 50000"/>
            </a:avLst>
          </a:prstGeom>
          <a:solidFill>
            <a:srgbClr val="ffffff">
              <a:alpha val="6000"/>
            </a:srgbClr>
          </a:solidFill>
        </p:spPr>
      </p:sp>
      <p:sp>
        <p:nvSpPr>
          <p:cNvPr id="154" name="R154"/>
          <p:cNvSpPr/>
          <p:nvPr/>
        </p:nvSpPr>
        <p:spPr>
          <a:xfrm>
            <a:off x="619125" y="5953125"/>
            <a:ext cx="2565201" cy="571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155" name="R155"/>
          <p:cNvSpPr/>
          <p:nvPr/>
        </p:nvSpPr>
        <p:spPr>
          <a:xfrm>
            <a:off x="4254400" y="762000"/>
            <a:ext cx="3683049" cy="5524500"/>
          </a:xfrm>
          <a:prstGeom prst="roundRect">
            <a:avLst>
              <a:gd name="adj" fmla="val 4137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40000"/>
              </a:srgbClr>
            </a:solidFill>
          </a:ln>
        </p:spPr>
      </p:sp>
      <p:sp>
        <p:nvSpPr>
          <p:cNvPr id="156" name="R156"/>
          <p:cNvSpPr/>
          <p:nvPr/>
        </p:nvSpPr>
        <p:spPr>
          <a:xfrm>
            <a:off x="7127825" y="923925"/>
            <a:ext cx="647700" cy="219075"/>
          </a:xfrm>
          <a:prstGeom prst="roundRect">
            <a:avLst>
              <a:gd name="adj" fmla="val 49999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157" name="T157"/>
          <p:cNvSpPr txBox="1"/>
          <p:nvPr/>
        </p:nvSpPr>
        <p:spPr>
          <a:xfrm>
            <a:off x="7242125" y="100012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/>
                </a:solidFill>
                <a:latin typeface="Microsoft YaHei"/>
                <a:ea typeface="Microsoft YaHei"/>
              </a:rPr>
              <a:t>最长续航</a:t>
            </a:r>
          </a:p>
        </p:txBody>
      </p:sp>
      <p:sp>
        <p:nvSpPr>
          <p:cNvPr id="158" name="T158"/>
          <p:cNvSpPr txBox="1"/>
          <p:nvPr/>
        </p:nvSpPr>
        <p:spPr>
          <a:xfrm>
            <a:off x="4492525" y="1104900"/>
            <a:ext cx="363289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Microsoft YaHei"/>
                <a:ea typeface="Microsoft YaHei"/>
              </a:rPr>
              <a:t>Pro</a:t>
            </a:r>
          </a:p>
        </p:txBody>
      </p:sp>
      <p:sp>
        <p:nvSpPr>
          <p:cNvPr id="159" name="T159"/>
          <p:cNvSpPr txBox="1"/>
          <p:nvPr/>
        </p:nvSpPr>
        <p:spPr>
          <a:xfrm>
            <a:off x="4492525" y="1447800"/>
            <a:ext cx="838944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6900"/>
                </a:solidFill>
                <a:latin typeface="Microsoft YaHei"/>
                <a:ea typeface="Microsoft YaHei"/>
              </a:rPr>
              <a:t>24.99</a:t>
            </a:r>
          </a:p>
        </p:txBody>
      </p:sp>
      <p:sp>
        <p:nvSpPr>
          <p:cNvPr id="160" name="T160"/>
          <p:cNvSpPr txBox="1"/>
          <p:nvPr/>
        </p:nvSpPr>
        <p:spPr>
          <a:xfrm>
            <a:off x="5331469" y="1562100"/>
            <a:ext cx="35019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6900"/>
                </a:solidFill>
                <a:latin typeface="Microsoft YaHei"/>
                <a:ea typeface="Microsoft YaHei"/>
              </a:rPr>
              <a:t>万元</a:t>
            </a:r>
          </a:p>
        </p:txBody>
      </p:sp>
      <p:sp>
        <p:nvSpPr>
          <p:cNvPr id="161" name="L161"/>
          <p:cNvSpPr/>
          <p:nvPr/>
        </p:nvSpPr>
        <p:spPr>
          <a:xfrm>
            <a:off x="4492525" y="2324100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62" name="T162"/>
          <p:cNvSpPr txBox="1"/>
          <p:nvPr/>
        </p:nvSpPr>
        <p:spPr>
          <a:xfrm>
            <a:off x="4492525" y="20859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电机</a:t>
            </a:r>
          </a:p>
        </p:txBody>
      </p:sp>
      <p:sp>
        <p:nvSpPr>
          <p:cNvPr id="163" name="T163"/>
          <p:cNvSpPr txBox="1"/>
          <p:nvPr/>
        </p:nvSpPr>
        <p:spPr>
          <a:xfrm>
            <a:off x="7136755" y="2085975"/>
            <a:ext cx="56257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V6s Plus</a:t>
            </a:r>
          </a:p>
        </p:txBody>
      </p:sp>
      <p:sp>
        <p:nvSpPr>
          <p:cNvPr id="164" name="L164"/>
          <p:cNvSpPr/>
          <p:nvPr/>
        </p:nvSpPr>
        <p:spPr>
          <a:xfrm>
            <a:off x="4492525" y="2819400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65" name="T165"/>
          <p:cNvSpPr txBox="1"/>
          <p:nvPr/>
        </p:nvSpPr>
        <p:spPr>
          <a:xfrm>
            <a:off x="4492525" y="25812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功率</a:t>
            </a:r>
          </a:p>
        </p:txBody>
      </p:sp>
      <p:sp>
        <p:nvSpPr>
          <p:cNvPr id="166" name="T166"/>
          <p:cNvSpPr txBox="1"/>
          <p:nvPr/>
        </p:nvSpPr>
        <p:spPr>
          <a:xfrm>
            <a:off x="7277695" y="2581275"/>
            <a:ext cx="4216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320hp</a:t>
            </a:r>
          </a:p>
        </p:txBody>
      </p:sp>
      <p:sp>
        <p:nvSpPr>
          <p:cNvPr id="167" name="L167"/>
          <p:cNvSpPr/>
          <p:nvPr/>
        </p:nvSpPr>
        <p:spPr>
          <a:xfrm>
            <a:off x="4492525" y="3314700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68" name="T168"/>
          <p:cNvSpPr txBox="1"/>
          <p:nvPr/>
        </p:nvSpPr>
        <p:spPr>
          <a:xfrm>
            <a:off x="4492525" y="30765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电压平台</a:t>
            </a:r>
          </a:p>
        </p:txBody>
      </p:sp>
      <p:sp>
        <p:nvSpPr>
          <p:cNvPr id="169" name="T169"/>
          <p:cNvSpPr txBox="1"/>
          <p:nvPr/>
        </p:nvSpPr>
        <p:spPr>
          <a:xfrm>
            <a:off x="7357169" y="3076575"/>
            <a:ext cx="34215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752V</a:t>
            </a:r>
          </a:p>
        </p:txBody>
      </p:sp>
      <p:sp>
        <p:nvSpPr>
          <p:cNvPr id="170" name="L170"/>
          <p:cNvSpPr/>
          <p:nvPr/>
        </p:nvSpPr>
        <p:spPr>
          <a:xfrm>
            <a:off x="4492525" y="3810000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71" name="T171"/>
          <p:cNvSpPr txBox="1"/>
          <p:nvPr/>
        </p:nvSpPr>
        <p:spPr>
          <a:xfrm>
            <a:off x="4492525" y="3571875"/>
            <a:ext cx="53459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CLTC续航</a:t>
            </a:r>
          </a:p>
        </p:txBody>
      </p:sp>
      <p:sp>
        <p:nvSpPr>
          <p:cNvPr id="172" name="T172"/>
          <p:cNvSpPr txBox="1"/>
          <p:nvPr/>
        </p:nvSpPr>
        <p:spPr>
          <a:xfrm>
            <a:off x="7242125" y="3571875"/>
            <a:ext cx="457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902km</a:t>
            </a:r>
          </a:p>
        </p:txBody>
      </p:sp>
      <p:sp>
        <p:nvSpPr>
          <p:cNvPr id="173" name="T173"/>
          <p:cNvSpPr txBox="1"/>
          <p:nvPr/>
        </p:nvSpPr>
        <p:spPr>
          <a:xfrm>
            <a:off x="4492525" y="40671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空气悬挂</a:t>
            </a:r>
          </a:p>
        </p:txBody>
      </p:sp>
      <p:sp>
        <p:nvSpPr>
          <p:cNvPr id="174" name="T174"/>
          <p:cNvSpPr txBox="1"/>
          <p:nvPr/>
        </p:nvSpPr>
        <p:spPr>
          <a:xfrm>
            <a:off x="7432625" y="4067175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标配</a:t>
            </a:r>
          </a:p>
        </p:txBody>
      </p:sp>
      <p:sp>
        <p:nvSpPr>
          <p:cNvPr id="175" name="L175"/>
          <p:cNvSpPr/>
          <p:nvPr/>
        </p:nvSpPr>
        <p:spPr>
          <a:xfrm>
            <a:off x="4492525" y="5610225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176" name="T176"/>
          <p:cNvSpPr txBox="1"/>
          <p:nvPr/>
        </p:nvSpPr>
        <p:spPr>
          <a:xfrm>
            <a:off x="4492525" y="5791200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续航能力</a:t>
            </a:r>
          </a:p>
        </p:txBody>
      </p:sp>
      <p:sp>
        <p:nvSpPr>
          <p:cNvPr id="177" name="R177"/>
          <p:cNvSpPr/>
          <p:nvPr/>
        </p:nvSpPr>
        <p:spPr>
          <a:xfrm>
            <a:off x="4492525" y="5953125"/>
            <a:ext cx="3206799" cy="57150"/>
          </a:xfrm>
          <a:prstGeom prst="roundRect">
            <a:avLst>
              <a:gd name="adj" fmla="val 50000"/>
            </a:avLst>
          </a:prstGeom>
          <a:solidFill>
            <a:srgbClr val="ffffff">
              <a:alpha val="6000"/>
            </a:srgbClr>
          </a:solidFill>
        </p:spPr>
      </p:sp>
      <p:sp>
        <p:nvSpPr>
          <p:cNvPr id="178" name="R178"/>
          <p:cNvSpPr/>
          <p:nvPr/>
        </p:nvSpPr>
        <p:spPr>
          <a:xfrm>
            <a:off x="4492525" y="5953125"/>
            <a:ext cx="3206799" cy="571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179" name="R179"/>
          <p:cNvSpPr/>
          <p:nvPr/>
        </p:nvSpPr>
        <p:spPr>
          <a:xfrm>
            <a:off x="8127950" y="762000"/>
            <a:ext cx="3682900" cy="5524500"/>
          </a:xfrm>
          <a:prstGeom prst="roundRect">
            <a:avLst>
              <a:gd name="adj" fmla="val 4138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180" name="T180"/>
          <p:cNvSpPr txBox="1"/>
          <p:nvPr/>
        </p:nvSpPr>
        <p:spPr>
          <a:xfrm>
            <a:off x="8366075" y="1104900"/>
            <a:ext cx="459134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Microsoft YaHei"/>
                <a:ea typeface="Microsoft YaHei"/>
              </a:rPr>
              <a:t>Max</a:t>
            </a:r>
          </a:p>
        </p:txBody>
      </p:sp>
      <p:sp>
        <p:nvSpPr>
          <p:cNvPr id="181" name="T181"/>
          <p:cNvSpPr txBox="1"/>
          <p:nvPr/>
        </p:nvSpPr>
        <p:spPr>
          <a:xfrm>
            <a:off x="8366075" y="1447800"/>
            <a:ext cx="838944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6900"/>
                </a:solidFill>
                <a:latin typeface="Microsoft YaHei"/>
                <a:ea typeface="Microsoft YaHei"/>
              </a:rPr>
              <a:t>30.39</a:t>
            </a:r>
          </a:p>
        </p:txBody>
      </p:sp>
      <p:sp>
        <p:nvSpPr>
          <p:cNvPr id="182" name="T182"/>
          <p:cNvSpPr txBox="1"/>
          <p:nvPr/>
        </p:nvSpPr>
        <p:spPr>
          <a:xfrm>
            <a:off x="9205019" y="1562100"/>
            <a:ext cx="35019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6900"/>
                </a:solidFill>
                <a:latin typeface="Microsoft YaHei"/>
                <a:ea typeface="Microsoft YaHei"/>
              </a:rPr>
              <a:t>万元</a:t>
            </a:r>
          </a:p>
        </p:txBody>
      </p:sp>
      <p:sp>
        <p:nvSpPr>
          <p:cNvPr id="183" name="L183"/>
          <p:cNvSpPr/>
          <p:nvPr/>
        </p:nvSpPr>
        <p:spPr>
          <a:xfrm>
            <a:off x="8366075" y="23241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84" name="T184"/>
          <p:cNvSpPr txBox="1"/>
          <p:nvPr/>
        </p:nvSpPr>
        <p:spPr>
          <a:xfrm>
            <a:off x="8366075" y="20859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电机</a:t>
            </a:r>
          </a:p>
        </p:txBody>
      </p:sp>
      <p:sp>
        <p:nvSpPr>
          <p:cNvPr id="185" name="T185"/>
          <p:cNvSpPr txBox="1"/>
          <p:nvPr/>
        </p:nvSpPr>
        <p:spPr>
          <a:xfrm>
            <a:off x="10905976" y="2085975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双电机四驱</a:t>
            </a:r>
          </a:p>
        </p:txBody>
      </p:sp>
      <p:sp>
        <p:nvSpPr>
          <p:cNvPr id="186" name="L186"/>
          <p:cNvSpPr/>
          <p:nvPr/>
        </p:nvSpPr>
        <p:spPr>
          <a:xfrm>
            <a:off x="8366075" y="28194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87" name="T187"/>
          <p:cNvSpPr txBox="1"/>
          <p:nvPr/>
        </p:nvSpPr>
        <p:spPr>
          <a:xfrm>
            <a:off x="8366075" y="2581275"/>
            <a:ext cx="2476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功率</a:t>
            </a:r>
          </a:p>
        </p:txBody>
      </p:sp>
      <p:sp>
        <p:nvSpPr>
          <p:cNvPr id="188" name="T188"/>
          <p:cNvSpPr txBox="1"/>
          <p:nvPr/>
        </p:nvSpPr>
        <p:spPr>
          <a:xfrm>
            <a:off x="11151096" y="2581275"/>
            <a:ext cx="4216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690hp</a:t>
            </a:r>
          </a:p>
        </p:txBody>
      </p:sp>
      <p:sp>
        <p:nvSpPr>
          <p:cNvPr id="189" name="L189"/>
          <p:cNvSpPr/>
          <p:nvPr/>
        </p:nvSpPr>
        <p:spPr>
          <a:xfrm>
            <a:off x="8366075" y="33147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90" name="T190"/>
          <p:cNvSpPr txBox="1"/>
          <p:nvPr/>
        </p:nvSpPr>
        <p:spPr>
          <a:xfrm>
            <a:off x="8366075" y="30765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电压平台</a:t>
            </a:r>
          </a:p>
        </p:txBody>
      </p:sp>
      <p:sp>
        <p:nvSpPr>
          <p:cNvPr id="191" name="T191"/>
          <p:cNvSpPr txBox="1"/>
          <p:nvPr/>
        </p:nvSpPr>
        <p:spPr>
          <a:xfrm>
            <a:off x="11230570" y="3076575"/>
            <a:ext cx="34215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897V</a:t>
            </a:r>
          </a:p>
        </p:txBody>
      </p:sp>
      <p:sp>
        <p:nvSpPr>
          <p:cNvPr id="192" name="L192"/>
          <p:cNvSpPr/>
          <p:nvPr/>
        </p:nvSpPr>
        <p:spPr>
          <a:xfrm>
            <a:off x="8366075" y="381000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193" name="T193"/>
          <p:cNvSpPr txBox="1"/>
          <p:nvPr/>
        </p:nvSpPr>
        <p:spPr>
          <a:xfrm>
            <a:off x="8366075" y="3571875"/>
            <a:ext cx="53459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CLTC续航</a:t>
            </a:r>
          </a:p>
        </p:txBody>
      </p:sp>
      <p:sp>
        <p:nvSpPr>
          <p:cNvPr id="194" name="T194"/>
          <p:cNvSpPr txBox="1"/>
          <p:nvPr/>
        </p:nvSpPr>
        <p:spPr>
          <a:xfrm>
            <a:off x="11115526" y="3571875"/>
            <a:ext cx="457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835km</a:t>
            </a:r>
          </a:p>
        </p:txBody>
      </p:sp>
      <p:sp>
        <p:nvSpPr>
          <p:cNvPr id="195" name="T195"/>
          <p:cNvSpPr txBox="1"/>
          <p:nvPr/>
        </p:nvSpPr>
        <p:spPr>
          <a:xfrm>
            <a:off x="8366075" y="4067175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零百加速</a:t>
            </a:r>
          </a:p>
        </p:txBody>
      </p:sp>
      <p:sp>
        <p:nvSpPr>
          <p:cNvPr id="196" name="T196"/>
          <p:cNvSpPr txBox="1"/>
          <p:nvPr/>
        </p:nvSpPr>
        <p:spPr>
          <a:xfrm>
            <a:off x="11222087" y="4067175"/>
            <a:ext cx="35063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6900"/>
                </a:solidFill>
                <a:latin typeface="Microsoft YaHei"/>
                <a:ea typeface="Microsoft YaHei"/>
              </a:rPr>
              <a:t>3.08s</a:t>
            </a:r>
          </a:p>
        </p:txBody>
      </p:sp>
      <p:sp>
        <p:nvSpPr>
          <p:cNvPr id="197" name="L197"/>
          <p:cNvSpPr/>
          <p:nvPr/>
        </p:nvSpPr>
        <p:spPr>
          <a:xfrm>
            <a:off x="8366075" y="5610225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198" name="T198"/>
          <p:cNvSpPr txBox="1"/>
          <p:nvPr/>
        </p:nvSpPr>
        <p:spPr>
          <a:xfrm>
            <a:off x="8366075" y="5791200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续航能力</a:t>
            </a:r>
          </a:p>
        </p:txBody>
      </p:sp>
      <p:sp>
        <p:nvSpPr>
          <p:cNvPr id="199" name="R199"/>
          <p:cNvSpPr/>
          <p:nvPr/>
        </p:nvSpPr>
        <p:spPr>
          <a:xfrm>
            <a:off x="8366075" y="5953125"/>
            <a:ext cx="3206650" cy="57150"/>
          </a:xfrm>
          <a:prstGeom prst="roundRect">
            <a:avLst>
              <a:gd name="adj" fmla="val 50000"/>
            </a:avLst>
          </a:prstGeom>
          <a:solidFill>
            <a:srgbClr val="ffffff">
              <a:alpha val="6000"/>
            </a:srgbClr>
          </a:solidFill>
        </p:spPr>
      </p:sp>
      <p:sp>
        <p:nvSpPr>
          <p:cNvPr id="200" name="R200"/>
          <p:cNvSpPr/>
          <p:nvPr/>
        </p:nvSpPr>
        <p:spPr>
          <a:xfrm>
            <a:off x="8366075" y="5953125"/>
            <a:ext cx="2982069" cy="571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201" name="T201"/>
          <p:cNvSpPr txBox="1"/>
          <p:nvPr/>
        </p:nvSpPr>
        <p:spPr>
          <a:xfrm>
            <a:off x="381000" y="6591300"/>
            <a:ext cx="180275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新一代小米SU7 | 三款车型配置对比</a:t>
            </a:r>
          </a:p>
        </p:txBody>
      </p:sp>
      <p:sp>
        <p:nvSpPr>
          <p:cNvPr id="202" name="T202"/>
          <p:cNvSpPr txBox="1"/>
          <p:nvPr/>
        </p:nvSpPr>
        <p:spPr>
          <a:xfrm>
            <a:off x="11426279" y="6591300"/>
            <a:ext cx="38472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02 / 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>
          <a:gsLst>
            <a:gs pos="0">
              <a:srgbClr val="1a1a1a"/>
            </a:gs>
            <a:gs pos="100000">
              <a:srgbClr val="11111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3" name="R203"/>
          <p:cNvSpPr/>
          <p:nvPr/>
        </p:nvSpPr>
        <p:spPr>
          <a:xfrm>
            <a:off x="381000" y="295275"/>
            <a:ext cx="38100" cy="2667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204" name="T204"/>
          <p:cNvSpPr txBox="1"/>
          <p:nvPr/>
        </p:nvSpPr>
        <p:spPr>
          <a:xfrm>
            <a:off x="571500" y="347662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fffff"/>
                </a:solidFill>
                <a:latin typeface="Microsoft YaHei"/>
                <a:ea typeface="Microsoft YaHei"/>
              </a:rPr>
              <a:t>动力与续航全面升级</a:t>
            </a:r>
          </a:p>
        </p:txBody>
      </p:sp>
      <p:sp>
        <p:nvSpPr>
          <p:cNvPr id="205" name="T205"/>
          <p:cNvSpPr txBox="1"/>
          <p:nvPr/>
        </p:nvSpPr>
        <p:spPr>
          <a:xfrm>
            <a:off x="9811047" y="385762"/>
            <a:ext cx="199995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V6s Plus超级电机 / 高压快充平台</a:t>
            </a:r>
          </a:p>
        </p:txBody>
      </p:sp>
      <p:sp>
        <p:nvSpPr>
          <p:cNvPr id="206" name="R206"/>
          <p:cNvSpPr/>
          <p:nvPr/>
        </p:nvSpPr>
        <p:spPr>
          <a:xfrm>
            <a:off x="381000" y="762000"/>
            <a:ext cx="7492900" cy="5524500"/>
          </a:xfrm>
          <a:prstGeom prst="roundRect">
            <a:avLst>
              <a:gd name="adj" fmla="val 2758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pic>
        <p:nvPicPr>
          <p:cNvPr id="207" name="Picture 206" descr="image.jpg"/>
          <p:cNvPicPr>
            <a:picLocks noChangeAspect="1"/>
          </p:cNvPicPr>
          <p:nvPr/>
        </p:nvPicPr>
        <p:blipFill>
          <a:blip r:embed="rId2">
            <a:alphaModFix amt="6000"/>
          </a:blip>
          <a:srcRect t="8565" b="8565"/>
          <a:stretch>
            <a:fillRect/>
          </a:stretch>
        </p:blipFill>
        <p:spPr>
          <a:xfrm>
            <a:off x="4874865" y="3799582"/>
            <a:ext cx="2989510" cy="2989510"/>
          </a:xfrm>
          <a:prstGeom prst="rect">
            <a:avLst/>
          </a:prstGeom>
        </p:spPr>
      </p:pic>
      <p:sp>
        <p:nvSpPr>
          <p:cNvPr id="207" name="P207"/>
          <p:cNvSpPr/>
          <p:nvPr/>
        </p:nvSpPr>
        <p:spPr>
          <a:xfrm>
            <a:off x="452437" y="838152"/>
            <a:ext cx="198437" cy="1825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7826"/>
                </a:moveTo>
                <a:lnTo>
                  <a:pt x="60000" y="100000"/>
                </a:lnTo>
                <a:lnTo>
                  <a:pt x="96000" y="100000"/>
                </a:lnTo>
                <a:lnTo>
                  <a:pt x="92000" y="134782"/>
                </a:lnTo>
                <a:lnTo>
                  <a:pt x="132000" y="82608"/>
                </a:lnTo>
                <a:lnTo>
                  <a:pt x="96000" y="82608"/>
                </a:lnTo>
                <a:lnTo>
                  <a:pt x="100000" y="47826"/>
                </a:lnTo>
                <a:close/>
              </a:path>
            </a:pathLst>
          </a:custGeom>
          <a:solidFill>
            <a:srgbClr val="ff6900"/>
          </a:solidFill>
        </p:spPr>
      </p:sp>
      <p:sp>
        <p:nvSpPr>
          <p:cNvPr id="208" name="T208"/>
          <p:cNvSpPr txBox="1"/>
          <p:nvPr/>
        </p:nvSpPr>
        <p:spPr>
          <a:xfrm>
            <a:off x="923925" y="1095375"/>
            <a:ext cx="2164705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CLTC续航里程对比 (km)</a:t>
            </a:r>
          </a:p>
        </p:txBody>
      </p:sp>
      <p:sp>
        <p:nvSpPr>
          <p:cNvPr id="209" name="T209"/>
          <p:cNvSpPr txBox="1"/>
          <p:nvPr/>
        </p:nvSpPr>
        <p:spPr>
          <a:xfrm>
            <a:off x="1510931" y="4506277"/>
            <a:ext cx="28003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标准版</a:t>
            </a:r>
          </a:p>
        </p:txBody>
      </p:sp>
      <p:sp>
        <p:nvSpPr>
          <p:cNvPr id="210" name="R210"/>
          <p:cNvSpPr/>
          <p:nvPr/>
        </p:nvSpPr>
        <p:spPr>
          <a:xfrm>
            <a:off x="1269949" y="2447925"/>
            <a:ext cx="333375" cy="2000250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211" name="T211"/>
          <p:cNvSpPr txBox="1"/>
          <p:nvPr/>
        </p:nvSpPr>
        <p:spPr>
          <a:xfrm>
            <a:off x="1301857" y="2275998"/>
            <a:ext cx="26003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/>
                </a:solidFill>
                <a:latin typeface="Microsoft YaHei"/>
                <a:ea typeface="Microsoft YaHei"/>
              </a:rPr>
              <a:t>700</a:t>
            </a:r>
          </a:p>
        </p:txBody>
      </p:sp>
      <p:sp>
        <p:nvSpPr>
          <p:cNvPr id="212" name="R212"/>
          <p:cNvSpPr/>
          <p:nvPr/>
        </p:nvSpPr>
        <p:spPr>
          <a:xfrm>
            <a:off x="1650949" y="2390775"/>
            <a:ext cx="333375" cy="2057400"/>
          </a:xfrm>
          <a:prstGeom prst="rect">
            <a:avLst/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5400000" scaled="0"/>
          </a:gradFill>
        </p:spPr>
      </p:sp>
      <p:sp>
        <p:nvSpPr>
          <p:cNvPr id="213" name="T213"/>
          <p:cNvSpPr txBox="1"/>
          <p:nvPr/>
        </p:nvSpPr>
        <p:spPr>
          <a:xfrm>
            <a:off x="1652854" y="2194560"/>
            <a:ext cx="3200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720</a:t>
            </a:r>
          </a:p>
        </p:txBody>
      </p:sp>
      <p:sp>
        <p:nvSpPr>
          <p:cNvPr id="214" name="T214"/>
          <p:cNvSpPr txBox="1"/>
          <p:nvPr/>
        </p:nvSpPr>
        <p:spPr>
          <a:xfrm>
            <a:off x="3225431" y="4506277"/>
            <a:ext cx="28003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Pro</a:t>
            </a:r>
          </a:p>
        </p:txBody>
      </p:sp>
      <p:sp>
        <p:nvSpPr>
          <p:cNvPr id="215" name="R215"/>
          <p:cNvSpPr/>
          <p:nvPr/>
        </p:nvSpPr>
        <p:spPr>
          <a:xfrm>
            <a:off x="2984449" y="2076450"/>
            <a:ext cx="333375" cy="2371725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216" name="T216"/>
          <p:cNvSpPr txBox="1"/>
          <p:nvPr/>
        </p:nvSpPr>
        <p:spPr>
          <a:xfrm>
            <a:off x="3016357" y="1904523"/>
            <a:ext cx="26003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/>
                </a:solidFill>
                <a:latin typeface="Microsoft YaHei"/>
                <a:ea typeface="Microsoft YaHei"/>
              </a:rPr>
              <a:t>830</a:t>
            </a:r>
          </a:p>
        </p:txBody>
      </p:sp>
      <p:sp>
        <p:nvSpPr>
          <p:cNvPr id="217" name="R217"/>
          <p:cNvSpPr/>
          <p:nvPr/>
        </p:nvSpPr>
        <p:spPr>
          <a:xfrm>
            <a:off x="3365449" y="1866900"/>
            <a:ext cx="333375" cy="2581275"/>
          </a:xfrm>
          <a:prstGeom prst="rect">
            <a:avLst/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5400000" scaled="0"/>
          </a:gradFill>
        </p:spPr>
      </p:sp>
      <p:sp>
        <p:nvSpPr>
          <p:cNvPr id="218" name="T218"/>
          <p:cNvSpPr txBox="1"/>
          <p:nvPr/>
        </p:nvSpPr>
        <p:spPr>
          <a:xfrm>
            <a:off x="3367354" y="1670685"/>
            <a:ext cx="3200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902</a:t>
            </a:r>
          </a:p>
        </p:txBody>
      </p:sp>
      <p:sp>
        <p:nvSpPr>
          <p:cNvPr id="219" name="T219"/>
          <p:cNvSpPr txBox="1"/>
          <p:nvPr/>
        </p:nvSpPr>
        <p:spPr>
          <a:xfrm>
            <a:off x="4939931" y="4506277"/>
            <a:ext cx="28003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Max</a:t>
            </a:r>
          </a:p>
        </p:txBody>
      </p:sp>
      <p:sp>
        <p:nvSpPr>
          <p:cNvPr id="220" name="R220"/>
          <p:cNvSpPr/>
          <p:nvPr/>
        </p:nvSpPr>
        <p:spPr>
          <a:xfrm>
            <a:off x="4698949" y="2162175"/>
            <a:ext cx="333375" cy="2286000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221" name="T221"/>
          <p:cNvSpPr txBox="1"/>
          <p:nvPr/>
        </p:nvSpPr>
        <p:spPr>
          <a:xfrm>
            <a:off x="4730857" y="1990248"/>
            <a:ext cx="26003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/>
                </a:solidFill>
                <a:latin typeface="Microsoft YaHei"/>
                <a:ea typeface="Microsoft YaHei"/>
              </a:rPr>
              <a:t>800</a:t>
            </a:r>
          </a:p>
        </p:txBody>
      </p:sp>
      <p:sp>
        <p:nvSpPr>
          <p:cNvPr id="222" name="R222"/>
          <p:cNvSpPr/>
          <p:nvPr/>
        </p:nvSpPr>
        <p:spPr>
          <a:xfrm>
            <a:off x="5079949" y="2066925"/>
            <a:ext cx="333375" cy="2381250"/>
          </a:xfrm>
          <a:prstGeom prst="rect">
            <a:avLst/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5400000" scaled="0"/>
          </a:gradFill>
        </p:spPr>
      </p:sp>
      <p:sp>
        <p:nvSpPr>
          <p:cNvPr id="223" name="T223"/>
          <p:cNvSpPr txBox="1"/>
          <p:nvPr/>
        </p:nvSpPr>
        <p:spPr>
          <a:xfrm>
            <a:off x="5081854" y="1870710"/>
            <a:ext cx="3200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835</a:t>
            </a:r>
          </a:p>
        </p:txBody>
      </p:sp>
      <p:sp>
        <p:nvSpPr>
          <p:cNvPr id="224" name="R224"/>
          <p:cNvSpPr/>
          <p:nvPr/>
        </p:nvSpPr>
        <p:spPr>
          <a:xfrm>
            <a:off x="5937199" y="1666875"/>
            <a:ext cx="133350" cy="133350"/>
          </a:xfrm>
          <a:prstGeom prst="roundRect">
            <a:avLst>
              <a:gd name="adj" fmla="val 21428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25" name="T225"/>
          <p:cNvSpPr txBox="1"/>
          <p:nvPr/>
        </p:nvSpPr>
        <p:spPr>
          <a:xfrm>
            <a:off x="6127699" y="1666398"/>
            <a:ext cx="43338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/>
                </a:solidFill>
                <a:latin typeface="Microsoft YaHei"/>
                <a:ea typeface="Microsoft YaHei"/>
              </a:rPr>
              <a:t>初代SU7</a:t>
            </a:r>
          </a:p>
        </p:txBody>
      </p:sp>
      <p:sp>
        <p:nvSpPr>
          <p:cNvPr id="226" name="R226"/>
          <p:cNvSpPr/>
          <p:nvPr/>
        </p:nvSpPr>
        <p:spPr>
          <a:xfrm>
            <a:off x="5937199" y="1895475"/>
            <a:ext cx="133350" cy="133350"/>
          </a:xfrm>
          <a:prstGeom prst="roundRect">
            <a:avLst>
              <a:gd name="adj" fmla="val 21428"/>
            </a:avLst>
          </a:prstGeom>
          <a:solidFill>
            <a:srgbClr val="ff6900"/>
          </a:solidFill>
        </p:spPr>
      </p:sp>
      <p:sp>
        <p:nvSpPr>
          <p:cNvPr id="227" name="T227"/>
          <p:cNvSpPr txBox="1"/>
          <p:nvPr/>
        </p:nvSpPr>
        <p:spPr>
          <a:xfrm>
            <a:off x="6127699" y="1894998"/>
            <a:ext cx="52006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/>
                </a:solidFill>
                <a:latin typeface="Microsoft YaHei"/>
                <a:ea typeface="Microsoft YaHei"/>
              </a:rPr>
              <a:t>新一代SU7</a:t>
            </a:r>
          </a:p>
        </p:txBody>
      </p:sp>
      <p:sp>
        <p:nvSpPr>
          <p:cNvPr id="228" name="R228"/>
          <p:cNvSpPr/>
          <p:nvPr/>
        </p:nvSpPr>
        <p:spPr>
          <a:xfrm>
            <a:off x="657225" y="4905375"/>
            <a:ext cx="6940450" cy="477142"/>
          </a:xfrm>
          <a:prstGeom prst="roundRect">
            <a:avLst>
              <a:gd name="adj" fmla="val 19962"/>
            </a:avLst>
          </a:prstGeom>
          <a:solidFill>
            <a:srgbClr val="ff6900">
              <a:alpha val="6000"/>
            </a:srgbClr>
          </a:solidFill>
        </p:spPr>
      </p:sp>
      <p:sp>
        <p:nvSpPr>
          <p:cNvPr id="229" name="L229"/>
          <p:cNvSpPr/>
          <p:nvPr/>
        </p:nvSpPr>
        <p:spPr>
          <a:xfrm>
            <a:off x="657225" y="4905375"/>
            <a:ext cx="9525" cy="477142"/>
          </a:xfrm>
          <a:prstGeom prst="line">
            <a:avLst/>
          </a:prstGeom>
          <a:noFill/>
          <a:ln w="38100">
            <a:solidFill>
              <a:srgbClr val="ff6900"/>
            </a:solidFill>
          </a:ln>
        </p:spPr>
      </p:sp>
      <p:sp>
        <p:nvSpPr>
          <p:cNvPr id="230" name="T230"/>
          <p:cNvSpPr txBox="1"/>
          <p:nvPr/>
        </p:nvSpPr>
        <p:spPr>
          <a:xfrm>
            <a:off x="857250" y="5095875"/>
            <a:ext cx="146818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Pro版续航从830km跃升至</a:t>
            </a:r>
          </a:p>
        </p:txBody>
      </p:sp>
      <p:sp>
        <p:nvSpPr>
          <p:cNvPr id="231" name="T231"/>
          <p:cNvSpPr txBox="1"/>
          <p:nvPr/>
        </p:nvSpPr>
        <p:spPr>
          <a:xfrm>
            <a:off x="2325439" y="5095875"/>
            <a:ext cx="424606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6900"/>
                </a:solidFill>
                <a:latin typeface="Microsoft YaHei"/>
                <a:ea typeface="Microsoft YaHei"/>
              </a:rPr>
              <a:t>902km</a:t>
            </a:r>
          </a:p>
        </p:txBody>
      </p:sp>
      <p:sp>
        <p:nvSpPr>
          <p:cNvPr id="232" name="T232"/>
          <p:cNvSpPr txBox="1"/>
          <p:nvPr/>
        </p:nvSpPr>
        <p:spPr>
          <a:xfrm>
            <a:off x="2750046" y="5095875"/>
            <a:ext cx="164737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，提升幅度达8.7%；全系搭载</a:t>
            </a:r>
          </a:p>
        </p:txBody>
      </p:sp>
      <p:sp>
        <p:nvSpPr>
          <p:cNvPr id="233" name="T233"/>
          <p:cNvSpPr txBox="1"/>
          <p:nvPr/>
        </p:nvSpPr>
        <p:spPr>
          <a:xfrm>
            <a:off x="4397424" y="5095875"/>
            <a:ext cx="1017686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6900"/>
                </a:solidFill>
                <a:latin typeface="Microsoft YaHei"/>
                <a:ea typeface="Microsoft YaHei"/>
              </a:rPr>
              <a:t>V6s Plus超级电机</a:t>
            </a:r>
          </a:p>
        </p:txBody>
      </p:sp>
      <p:sp>
        <p:nvSpPr>
          <p:cNvPr id="234" name="T234"/>
          <p:cNvSpPr txBox="1"/>
          <p:nvPr/>
        </p:nvSpPr>
        <p:spPr>
          <a:xfrm>
            <a:off x="5415111" y="5095875"/>
            <a:ext cx="198819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，标准版/Pro版功率提升至320hp。</a:t>
            </a:r>
          </a:p>
        </p:txBody>
      </p:sp>
      <p:sp>
        <p:nvSpPr>
          <p:cNvPr id="235" name="R235"/>
          <p:cNvSpPr/>
          <p:nvPr/>
        </p:nvSpPr>
        <p:spPr>
          <a:xfrm>
            <a:off x="8064400" y="762000"/>
            <a:ext cx="3746599" cy="2667000"/>
          </a:xfrm>
          <a:prstGeom prst="roundRect">
            <a:avLst>
              <a:gd name="adj" fmla="val 5714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236" name="T236"/>
          <p:cNvSpPr txBox="1"/>
          <p:nvPr/>
        </p:nvSpPr>
        <p:spPr>
          <a:xfrm>
            <a:off x="8340625" y="1095375"/>
            <a:ext cx="1232892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Max版零百加速</a:t>
            </a:r>
          </a:p>
        </p:txBody>
      </p:sp>
      <p:sp>
        <p:nvSpPr>
          <p:cNvPr id="237" name="T237"/>
          <p:cNvSpPr txBox="1"/>
          <p:nvPr/>
        </p:nvSpPr>
        <p:spPr>
          <a:xfrm>
            <a:off x="8340625" y="1495425"/>
            <a:ext cx="976461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6900"/>
                </a:solidFill>
                <a:latin typeface="Microsoft YaHei"/>
                <a:ea typeface="Microsoft YaHei"/>
              </a:rPr>
              <a:t>3.08</a:t>
            </a:r>
          </a:p>
        </p:txBody>
      </p:sp>
      <p:sp>
        <p:nvSpPr>
          <p:cNvPr id="238" name="T238"/>
          <p:cNvSpPr txBox="1"/>
          <p:nvPr/>
        </p:nvSpPr>
        <p:spPr>
          <a:xfrm>
            <a:off x="9355187" y="1704975"/>
            <a:ext cx="8468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f8c00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239" name="T239"/>
          <p:cNvSpPr txBox="1"/>
          <p:nvPr/>
        </p:nvSpPr>
        <p:spPr>
          <a:xfrm>
            <a:off x="8340625" y="2019300"/>
            <a:ext cx="3151286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双电机四驱系统，897V高压架构，最大功率690hp。前双</a:t>
            </a:r>
          </a:p>
        </p:txBody>
      </p:sp>
      <p:sp>
        <p:nvSpPr>
          <p:cNvPr id="240" name="T240"/>
          <p:cNvSpPr txBox="1"/>
          <p:nvPr/>
        </p:nvSpPr>
        <p:spPr>
          <a:xfrm>
            <a:off x="8340625" y="2217390"/>
            <a:ext cx="25684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叉臂+后多连杆悬挂，配备闭式双腔空气弹簧。</a:t>
            </a:r>
          </a:p>
        </p:txBody>
      </p:sp>
      <p:sp>
        <p:nvSpPr>
          <p:cNvPr id="241" name="R241"/>
          <p:cNvSpPr/>
          <p:nvPr/>
        </p:nvSpPr>
        <p:spPr>
          <a:xfrm>
            <a:off x="8064400" y="3619500"/>
            <a:ext cx="3746599" cy="2667000"/>
          </a:xfrm>
          <a:prstGeom prst="roundRect">
            <a:avLst>
              <a:gd name="adj" fmla="val 5714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242" name="T242"/>
          <p:cNvSpPr txBox="1"/>
          <p:nvPr/>
        </p:nvSpPr>
        <p:spPr>
          <a:xfrm>
            <a:off x="8340625" y="3952875"/>
            <a:ext cx="10287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超级快充补能</a:t>
            </a:r>
          </a:p>
        </p:txBody>
      </p:sp>
      <p:sp>
        <p:nvSpPr>
          <p:cNvPr id="243" name="C243"/>
          <p:cNvSpPr/>
          <p:nvPr/>
        </p:nvSpPr>
        <p:spPr>
          <a:xfrm>
            <a:off x="9461449" y="4371975"/>
            <a:ext cx="952500" cy="952500"/>
          </a:xfrm>
          <a:prstGeom prst="ellipse">
            <a:avLst/>
          </a:prstGeom>
          <a:noFill/>
          <a:ln w="101600">
            <a:solidFill>
              <a:srgbClr val="ffffff">
                <a:alpha val="6000"/>
              </a:srgbClr>
            </a:solidFill>
            <a:round/>
          </a:ln>
        </p:spPr>
      </p:sp>
      <p:sp>
        <p:nvSpPr>
          <p:cNvPr id="244" name="Arc244"/>
          <p:cNvSpPr/>
          <p:nvPr/>
        </p:nvSpPr>
        <p:spPr>
          <a:xfrm>
            <a:off x="9461449" y="4371975"/>
            <a:ext cx="952500" cy="952500"/>
          </a:xfrm>
          <a:prstGeom prst="arc">
            <a:avLst>
              <a:gd name="adj1" fmla="val 5400000"/>
              <a:gd name="adj2" fmla="val 21557409"/>
            </a:avLst>
          </a:prstGeom>
          <a:noFill/>
          <a:ln w="101600">
            <a:solidFill>
              <a:srgbClr val="ff6900"/>
            </a:solidFill>
            <a:round/>
          </a:ln>
        </p:spPr>
      </p:sp>
      <p:sp>
        <p:nvSpPr>
          <p:cNvPr id="245" name="T245"/>
          <p:cNvSpPr txBox="1"/>
          <p:nvPr/>
        </p:nvSpPr>
        <p:spPr>
          <a:xfrm>
            <a:off x="9808443" y="4710112"/>
            <a:ext cx="258514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Microsoft YaHei"/>
                <a:ea typeface="Microsoft YaHei"/>
              </a:rPr>
              <a:t>15</a:t>
            </a:r>
          </a:p>
        </p:txBody>
      </p:sp>
      <p:sp>
        <p:nvSpPr>
          <p:cNvPr id="246" name="T246"/>
          <p:cNvSpPr txBox="1"/>
          <p:nvPr/>
        </p:nvSpPr>
        <p:spPr>
          <a:xfrm>
            <a:off x="9842375" y="4957762"/>
            <a:ext cx="190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分钟</a:t>
            </a:r>
          </a:p>
        </p:txBody>
      </p:sp>
      <p:sp>
        <p:nvSpPr>
          <p:cNvPr id="247" name="T247"/>
          <p:cNvSpPr txBox="1"/>
          <p:nvPr/>
        </p:nvSpPr>
        <p:spPr>
          <a:xfrm>
            <a:off x="8350299" y="5581650"/>
            <a:ext cx="151194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Max版15分钟快充即可补充</a:t>
            </a:r>
          </a:p>
        </p:txBody>
      </p:sp>
      <p:sp>
        <p:nvSpPr>
          <p:cNvPr id="248" name="T248"/>
          <p:cNvSpPr txBox="1"/>
          <p:nvPr/>
        </p:nvSpPr>
        <p:spPr>
          <a:xfrm>
            <a:off x="9862244" y="5581650"/>
            <a:ext cx="424606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6900"/>
                </a:solidFill>
                <a:latin typeface="Microsoft YaHei"/>
                <a:ea typeface="Microsoft YaHei"/>
              </a:rPr>
              <a:t>670km</a:t>
            </a:r>
          </a:p>
        </p:txBody>
      </p:sp>
      <p:sp>
        <p:nvSpPr>
          <p:cNvPr id="249" name="T249"/>
          <p:cNvSpPr txBox="1"/>
          <p:nvPr/>
        </p:nvSpPr>
        <p:spPr>
          <a:xfrm>
            <a:off x="10286851" y="5581650"/>
            <a:ext cx="12382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续航里程，补能效率行</a:t>
            </a:r>
          </a:p>
        </p:txBody>
      </p:sp>
      <p:sp>
        <p:nvSpPr>
          <p:cNvPr id="250" name="T250"/>
          <p:cNvSpPr txBox="1"/>
          <p:nvPr/>
        </p:nvSpPr>
        <p:spPr>
          <a:xfrm>
            <a:off x="9690050" y="5779740"/>
            <a:ext cx="4953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业领先。</a:t>
            </a:r>
          </a:p>
        </p:txBody>
      </p:sp>
      <p:sp>
        <p:nvSpPr>
          <p:cNvPr id="251" name="T251"/>
          <p:cNvSpPr txBox="1"/>
          <p:nvPr/>
        </p:nvSpPr>
        <p:spPr>
          <a:xfrm>
            <a:off x="381000" y="6591300"/>
            <a:ext cx="145985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新一代小米SU7 | 动力与续航</a:t>
            </a:r>
          </a:p>
        </p:txBody>
      </p:sp>
      <p:sp>
        <p:nvSpPr>
          <p:cNvPr id="252" name="T252"/>
          <p:cNvSpPr txBox="1"/>
          <p:nvPr/>
        </p:nvSpPr>
        <p:spPr>
          <a:xfrm>
            <a:off x="11426279" y="6591300"/>
            <a:ext cx="38472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03 / 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>
          <a:gsLst>
            <a:gs pos="0">
              <a:srgbClr val="1a1a1a"/>
            </a:gs>
            <a:gs pos="100000">
              <a:srgbClr val="11111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53" name="R253"/>
          <p:cNvSpPr/>
          <p:nvPr/>
        </p:nvSpPr>
        <p:spPr>
          <a:xfrm>
            <a:off x="381000" y="295275"/>
            <a:ext cx="38100" cy="2667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0" scaled="0"/>
          </a:gradFill>
        </p:spPr>
      </p:sp>
      <p:sp>
        <p:nvSpPr>
          <p:cNvPr id="254" name="T254"/>
          <p:cNvSpPr txBox="1"/>
          <p:nvPr/>
        </p:nvSpPr>
        <p:spPr>
          <a:xfrm>
            <a:off x="571500" y="347662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fffff"/>
                </a:solidFill>
                <a:latin typeface="Microsoft YaHei"/>
                <a:ea typeface="Microsoft YaHei"/>
              </a:rPr>
              <a:t>智能驾驶与安全配置</a:t>
            </a:r>
          </a:p>
        </p:txBody>
      </p:sp>
      <p:sp>
        <p:nvSpPr>
          <p:cNvPr id="255" name="T255"/>
          <p:cNvSpPr txBox="1"/>
          <p:nvPr/>
        </p:nvSpPr>
        <p:spPr>
          <a:xfrm>
            <a:off x="9502973" y="385762"/>
            <a:ext cx="230802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全系标配激光雷达 / 700TOPS算力平台</a:t>
            </a:r>
          </a:p>
        </p:txBody>
      </p:sp>
      <p:sp>
        <p:nvSpPr>
          <p:cNvPr id="256" name="R256"/>
          <p:cNvSpPr/>
          <p:nvPr/>
        </p:nvSpPr>
        <p:spPr>
          <a:xfrm>
            <a:off x="381000" y="762000"/>
            <a:ext cx="11429851" cy="1428750"/>
          </a:xfrm>
          <a:prstGeom prst="roundRect">
            <a:avLst>
              <a:gd name="adj" fmla="val 10666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pic>
        <p:nvPicPr>
          <p:cNvPr id="257" name="Picture 256" descr="ima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95325" y="1000125"/>
            <a:ext cx="952500" cy="952500"/>
          </a:xfrm>
          <a:prstGeom prst="rect">
            <a:avLst/>
          </a:prstGeom>
        </p:spPr>
      </p:pic>
      <p:sp>
        <p:nvSpPr>
          <p:cNvPr id="257" name="T257"/>
          <p:cNvSpPr txBox="1"/>
          <p:nvPr/>
        </p:nvSpPr>
        <p:spPr>
          <a:xfrm>
            <a:off x="1952625" y="1086742"/>
            <a:ext cx="2565945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Xiaomi HAD 全场景智能驾驶</a:t>
            </a:r>
          </a:p>
        </p:txBody>
      </p:sp>
      <p:sp>
        <p:nvSpPr>
          <p:cNvPr id="258" name="T258"/>
          <p:cNvSpPr txBox="1"/>
          <p:nvPr/>
        </p:nvSpPr>
        <p:spPr>
          <a:xfrm>
            <a:off x="1952625" y="1420117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全系标配</a:t>
            </a:r>
          </a:p>
        </p:txBody>
      </p:sp>
      <p:sp>
        <p:nvSpPr>
          <p:cNvPr id="259" name="T259"/>
          <p:cNvSpPr txBox="1"/>
          <p:nvPr/>
        </p:nvSpPr>
        <p:spPr>
          <a:xfrm>
            <a:off x="2486025" y="1420117"/>
            <a:ext cx="64144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700 TOPS</a:t>
            </a:r>
          </a:p>
        </p:txBody>
      </p:sp>
      <p:sp>
        <p:nvSpPr>
          <p:cNvPr id="260" name="T260"/>
          <p:cNvSpPr txBox="1"/>
          <p:nvPr/>
        </p:nvSpPr>
        <p:spPr>
          <a:xfrm>
            <a:off x="3127474" y="1420117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高算力智能驾驶芯片，搭载</a:t>
            </a:r>
          </a:p>
        </p:txBody>
      </p:sp>
      <p:sp>
        <p:nvSpPr>
          <p:cNvPr id="261" name="T261"/>
          <p:cNvSpPr txBox="1"/>
          <p:nvPr/>
        </p:nvSpPr>
        <p:spPr>
          <a:xfrm>
            <a:off x="4727674" y="1420117"/>
            <a:ext cx="93672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XLA认知大模型</a:t>
            </a:r>
          </a:p>
        </p:txBody>
      </p:sp>
      <p:sp>
        <p:nvSpPr>
          <p:cNvPr id="262" name="T262"/>
          <p:cNvSpPr txBox="1"/>
          <p:nvPr/>
        </p:nvSpPr>
        <p:spPr>
          <a:xfrm>
            <a:off x="5664398" y="1420117"/>
            <a:ext cx="50501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全新架构，支持端到端全场景智驾。硬件从顶配下放至全系，实现真正的"智驾平权"。</a:t>
            </a:r>
          </a:p>
        </p:txBody>
      </p:sp>
      <p:sp>
        <p:nvSpPr>
          <p:cNvPr id="263" name="R263"/>
          <p:cNvSpPr/>
          <p:nvPr/>
        </p:nvSpPr>
        <p:spPr>
          <a:xfrm>
            <a:off x="1952625" y="1675358"/>
            <a:ext cx="1020365" cy="247650"/>
          </a:xfrm>
          <a:prstGeom prst="roundRect">
            <a:avLst>
              <a:gd name="adj" fmla="val 50000"/>
            </a:avLst>
          </a:prstGeom>
          <a:solidFill>
            <a:srgbClr val="ff6900">
              <a:alpha val="4000"/>
            </a:srgbClr>
          </a:solidFill>
          <a:ln w="12700">
            <a:solidFill>
              <a:srgbClr val="ff6900">
                <a:alpha val="25000"/>
              </a:srgbClr>
            </a:solidFill>
          </a:ln>
        </p:spPr>
      </p:sp>
      <p:sp>
        <p:nvSpPr>
          <p:cNvPr id="264" name="T264"/>
          <p:cNvSpPr txBox="1"/>
          <p:nvPr/>
        </p:nvSpPr>
        <p:spPr>
          <a:xfrm>
            <a:off x="2076450" y="1761083"/>
            <a:ext cx="77271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8c00"/>
                </a:solidFill>
                <a:latin typeface="Microsoft YaHei"/>
                <a:ea typeface="Microsoft YaHei"/>
              </a:rPr>
              <a:t>128线激光雷达</a:t>
            </a:r>
          </a:p>
        </p:txBody>
      </p:sp>
      <p:sp>
        <p:nvSpPr>
          <p:cNvPr id="265" name="R265"/>
          <p:cNvSpPr/>
          <p:nvPr/>
        </p:nvSpPr>
        <p:spPr>
          <a:xfrm>
            <a:off x="3049190" y="1675358"/>
            <a:ext cx="973335" cy="247650"/>
          </a:xfrm>
          <a:prstGeom prst="roundRect">
            <a:avLst>
              <a:gd name="adj" fmla="val 50000"/>
            </a:avLst>
          </a:prstGeom>
          <a:solidFill>
            <a:srgbClr val="ff6900">
              <a:alpha val="4000"/>
            </a:srgbClr>
          </a:solidFill>
          <a:ln w="12700">
            <a:solidFill>
              <a:srgbClr val="ff6900">
                <a:alpha val="25000"/>
              </a:srgbClr>
            </a:solidFill>
          </a:ln>
        </p:spPr>
      </p:sp>
      <p:sp>
        <p:nvSpPr>
          <p:cNvPr id="266" name="T266"/>
          <p:cNvSpPr txBox="1"/>
          <p:nvPr/>
        </p:nvSpPr>
        <p:spPr>
          <a:xfrm>
            <a:off x="3173015" y="1761083"/>
            <a:ext cx="72568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8c00"/>
                </a:solidFill>
                <a:latin typeface="Microsoft YaHei"/>
                <a:ea typeface="Microsoft YaHei"/>
              </a:rPr>
              <a:t>4D毫米波雷达</a:t>
            </a:r>
          </a:p>
        </p:txBody>
      </p:sp>
      <p:sp>
        <p:nvSpPr>
          <p:cNvPr id="267" name="R267"/>
          <p:cNvSpPr/>
          <p:nvPr/>
        </p:nvSpPr>
        <p:spPr>
          <a:xfrm>
            <a:off x="4098726" y="1675358"/>
            <a:ext cx="1067544" cy="247650"/>
          </a:xfrm>
          <a:prstGeom prst="roundRect">
            <a:avLst>
              <a:gd name="adj" fmla="val 50000"/>
            </a:avLst>
          </a:prstGeom>
          <a:solidFill>
            <a:srgbClr val="ff6900">
              <a:alpha val="4000"/>
            </a:srgbClr>
          </a:solidFill>
          <a:ln w="12700">
            <a:solidFill>
              <a:srgbClr val="ff6900">
                <a:alpha val="25000"/>
              </a:srgbClr>
            </a:solidFill>
          </a:ln>
        </p:spPr>
      </p:sp>
      <p:sp>
        <p:nvSpPr>
          <p:cNvPr id="268" name="T268"/>
          <p:cNvSpPr txBox="1"/>
          <p:nvPr/>
        </p:nvSpPr>
        <p:spPr>
          <a:xfrm>
            <a:off x="4222551" y="1761083"/>
            <a:ext cx="81989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8c00"/>
                </a:solidFill>
                <a:latin typeface="Microsoft YaHei"/>
                <a:ea typeface="Microsoft YaHei"/>
              </a:rPr>
              <a:t>11颗高清摄像头</a:t>
            </a:r>
          </a:p>
        </p:txBody>
      </p:sp>
      <p:sp>
        <p:nvSpPr>
          <p:cNvPr id="269" name="R269"/>
          <p:cNvSpPr/>
          <p:nvPr/>
        </p:nvSpPr>
        <p:spPr>
          <a:xfrm>
            <a:off x="5242470" y="1675358"/>
            <a:ext cx="1067544" cy="247650"/>
          </a:xfrm>
          <a:prstGeom prst="roundRect">
            <a:avLst>
              <a:gd name="adj" fmla="val 50000"/>
            </a:avLst>
          </a:prstGeom>
          <a:solidFill>
            <a:srgbClr val="ff6900">
              <a:alpha val="4000"/>
            </a:srgbClr>
          </a:solidFill>
          <a:ln w="12700">
            <a:solidFill>
              <a:srgbClr val="ff6900">
                <a:alpha val="25000"/>
              </a:srgbClr>
            </a:solidFill>
          </a:ln>
        </p:spPr>
      </p:sp>
      <p:sp>
        <p:nvSpPr>
          <p:cNvPr id="270" name="T270"/>
          <p:cNvSpPr txBox="1"/>
          <p:nvPr/>
        </p:nvSpPr>
        <p:spPr>
          <a:xfrm>
            <a:off x="5366295" y="1761083"/>
            <a:ext cx="81989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8c00"/>
                </a:solidFill>
                <a:latin typeface="Microsoft YaHei"/>
                <a:ea typeface="Microsoft YaHei"/>
              </a:rPr>
              <a:t>12颗超声波雷达</a:t>
            </a:r>
          </a:p>
        </p:txBody>
      </p:sp>
      <p:sp>
        <p:nvSpPr>
          <p:cNvPr id="271" name="R271"/>
          <p:cNvSpPr/>
          <p:nvPr/>
        </p:nvSpPr>
        <p:spPr>
          <a:xfrm>
            <a:off x="6386214" y="1675358"/>
            <a:ext cx="806946" cy="247650"/>
          </a:xfrm>
          <a:prstGeom prst="roundRect">
            <a:avLst>
              <a:gd name="adj" fmla="val 50000"/>
            </a:avLst>
          </a:prstGeom>
          <a:solidFill>
            <a:srgbClr val="ff6900">
              <a:alpha val="4000"/>
            </a:srgbClr>
          </a:solidFill>
          <a:ln w="12700">
            <a:solidFill>
              <a:srgbClr val="ff6900">
                <a:alpha val="25000"/>
              </a:srgbClr>
            </a:solidFill>
          </a:ln>
        </p:spPr>
      </p:sp>
      <p:sp>
        <p:nvSpPr>
          <p:cNvPr id="272" name="T272"/>
          <p:cNvSpPr txBox="1"/>
          <p:nvPr/>
        </p:nvSpPr>
        <p:spPr>
          <a:xfrm>
            <a:off x="6510039" y="1761083"/>
            <a:ext cx="55929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8c00"/>
                </a:solidFill>
                <a:latin typeface="Microsoft YaHei"/>
                <a:ea typeface="Microsoft YaHei"/>
              </a:rPr>
              <a:t>XLA大模型</a:t>
            </a:r>
          </a:p>
        </p:txBody>
      </p:sp>
      <p:sp>
        <p:nvSpPr>
          <p:cNvPr id="273" name="R273"/>
          <p:cNvSpPr/>
          <p:nvPr/>
        </p:nvSpPr>
        <p:spPr>
          <a:xfrm>
            <a:off x="381000" y="2381250"/>
            <a:ext cx="3682900" cy="3905250"/>
          </a:xfrm>
          <a:prstGeom prst="roundRect">
            <a:avLst>
              <a:gd name="adj" fmla="val 4138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274" name="P274"/>
          <p:cNvSpPr/>
          <p:nvPr/>
        </p:nvSpPr>
        <p:spPr>
          <a:xfrm>
            <a:off x="378618" y="1925240"/>
            <a:ext cx="171450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2105"/>
                </a:moveTo>
                <a:lnTo>
                  <a:pt x="62500" y="63157"/>
                </a:lnTo>
                <a:lnTo>
                  <a:pt x="62500" y="94736"/>
                </a:lnTo>
                <a:cubicBezTo>
                  <a:pt x="62500" y="123947"/>
                  <a:pt x="78500" y="151263"/>
                  <a:pt x="100000" y="157894"/>
                </a:cubicBezTo>
                <a:cubicBezTo>
                  <a:pt x="121500" y="151263"/>
                  <a:pt x="137500" y="123947"/>
                  <a:pt x="137500" y="94736"/>
                </a:cubicBezTo>
                <a:lnTo>
                  <a:pt x="137500" y="63157"/>
                </a:lnTo>
                <a:lnTo>
                  <a:pt x="100000" y="42105"/>
                </a:lnTo>
                <a:close/>
                <a:moveTo>
                  <a:pt x="100000" y="99947"/>
                </a:moveTo>
                <a:lnTo>
                  <a:pt x="129166" y="99947"/>
                </a:lnTo>
                <a:cubicBezTo>
                  <a:pt x="126958" y="121631"/>
                  <a:pt x="115500" y="140947"/>
                  <a:pt x="100000" y="147000"/>
                </a:cubicBezTo>
                <a:lnTo>
                  <a:pt x="100000" y="100000"/>
                </a:lnTo>
                <a:lnTo>
                  <a:pt x="70833" y="100000"/>
                </a:lnTo>
                <a:lnTo>
                  <a:pt x="70833" y="70000"/>
                </a:lnTo>
                <a:lnTo>
                  <a:pt x="100000" y="53631"/>
                </a:lnTo>
                <a:lnTo>
                  <a:pt x="100000" y="99947"/>
                </a:lnTo>
                <a:close/>
              </a:path>
            </a:pathLst>
          </a:custGeom>
          <a:solidFill>
            <a:srgbClr val="ff6900"/>
          </a:solidFill>
        </p:spPr>
      </p:sp>
      <p:sp>
        <p:nvSpPr>
          <p:cNvPr id="275" name="T275"/>
          <p:cNvSpPr txBox="1"/>
          <p:nvPr/>
        </p:nvSpPr>
        <p:spPr>
          <a:xfrm>
            <a:off x="885825" y="2667000"/>
            <a:ext cx="6096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被动安全</a:t>
            </a:r>
          </a:p>
        </p:txBody>
      </p:sp>
      <p:sp>
        <p:nvSpPr>
          <p:cNvPr id="276" name="R276"/>
          <p:cNvSpPr/>
          <p:nvPr/>
        </p:nvSpPr>
        <p:spPr>
          <a:xfrm>
            <a:off x="619125" y="300037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77" name="T277"/>
          <p:cNvSpPr txBox="1"/>
          <p:nvPr/>
        </p:nvSpPr>
        <p:spPr>
          <a:xfrm>
            <a:off x="771525" y="2981325"/>
            <a:ext cx="12382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铠甲笼式钢铝混合车身</a:t>
            </a:r>
          </a:p>
        </p:txBody>
      </p:sp>
      <p:sp>
        <p:nvSpPr>
          <p:cNvPr id="278" name="R278"/>
          <p:cNvSpPr/>
          <p:nvPr/>
        </p:nvSpPr>
        <p:spPr>
          <a:xfrm>
            <a:off x="619125" y="329371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79" name="T279"/>
          <p:cNvSpPr txBox="1"/>
          <p:nvPr/>
        </p:nvSpPr>
        <p:spPr>
          <a:xfrm>
            <a:off x="771525" y="3274665"/>
            <a:ext cx="1665833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2200MPa小米超强钢关键部位</a:t>
            </a:r>
          </a:p>
        </p:txBody>
      </p:sp>
      <p:sp>
        <p:nvSpPr>
          <p:cNvPr id="280" name="R280"/>
          <p:cNvSpPr/>
          <p:nvPr/>
        </p:nvSpPr>
        <p:spPr>
          <a:xfrm>
            <a:off x="619125" y="358705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81" name="T281"/>
          <p:cNvSpPr txBox="1"/>
          <p:nvPr/>
        </p:nvSpPr>
        <p:spPr>
          <a:xfrm>
            <a:off x="771525" y="3568005"/>
            <a:ext cx="144035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高强钢+铝合金占比90.3%</a:t>
            </a:r>
          </a:p>
        </p:txBody>
      </p:sp>
      <p:sp>
        <p:nvSpPr>
          <p:cNvPr id="282" name="R282"/>
          <p:cNvSpPr/>
          <p:nvPr/>
        </p:nvSpPr>
        <p:spPr>
          <a:xfrm>
            <a:off x="619125" y="388039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83" name="T283"/>
          <p:cNvSpPr txBox="1"/>
          <p:nvPr/>
        </p:nvSpPr>
        <p:spPr>
          <a:xfrm>
            <a:off x="771525" y="3861345"/>
            <a:ext cx="177418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全系9安全气囊（+后排侧气囊）</a:t>
            </a:r>
          </a:p>
        </p:txBody>
      </p:sp>
      <p:sp>
        <p:nvSpPr>
          <p:cNvPr id="284" name="R284"/>
          <p:cNvSpPr/>
          <p:nvPr/>
        </p:nvSpPr>
        <p:spPr>
          <a:xfrm>
            <a:off x="619125" y="417373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85" name="T285"/>
          <p:cNvSpPr txBox="1"/>
          <p:nvPr/>
        </p:nvSpPr>
        <p:spPr>
          <a:xfrm>
            <a:off x="771525" y="4154685"/>
            <a:ext cx="12382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三重冗余应急开门设计</a:t>
            </a:r>
          </a:p>
        </p:txBody>
      </p:sp>
      <p:sp>
        <p:nvSpPr>
          <p:cNvPr id="286" name="R286"/>
          <p:cNvSpPr/>
          <p:nvPr/>
        </p:nvSpPr>
        <p:spPr>
          <a:xfrm>
            <a:off x="4254400" y="2381250"/>
            <a:ext cx="3683049" cy="3905250"/>
          </a:xfrm>
          <a:prstGeom prst="roundRect">
            <a:avLst>
              <a:gd name="adj" fmla="val 4137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287" name="P287"/>
          <p:cNvSpPr/>
          <p:nvPr/>
        </p:nvSpPr>
        <p:spPr>
          <a:xfrm>
            <a:off x="3359176" y="1959959"/>
            <a:ext cx="167378" cy="172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896" y="70422"/>
                </a:moveTo>
                <a:lnTo>
                  <a:pt x="100000" y="64498"/>
                </a:lnTo>
                <a:lnTo>
                  <a:pt x="93896" y="58574"/>
                </a:lnTo>
                <a:lnTo>
                  <a:pt x="78659" y="73363"/>
                </a:lnTo>
                <a:lnTo>
                  <a:pt x="42082" y="37862"/>
                </a:lnTo>
                <a:lnTo>
                  <a:pt x="57319" y="23073"/>
                </a:lnTo>
                <a:lnTo>
                  <a:pt x="51216" y="17149"/>
                </a:lnTo>
                <a:lnTo>
                  <a:pt x="45113" y="23073"/>
                </a:lnTo>
                <a:lnTo>
                  <a:pt x="39009" y="17149"/>
                </a:lnTo>
                <a:lnTo>
                  <a:pt x="29876" y="26014"/>
                </a:lnTo>
                <a:lnTo>
                  <a:pt x="23772" y="20091"/>
                </a:lnTo>
                <a:lnTo>
                  <a:pt x="17669" y="26014"/>
                </a:lnTo>
                <a:lnTo>
                  <a:pt x="23772" y="31938"/>
                </a:lnTo>
                <a:lnTo>
                  <a:pt x="14639" y="40803"/>
                </a:lnTo>
                <a:lnTo>
                  <a:pt x="20742" y="46727"/>
                </a:lnTo>
                <a:lnTo>
                  <a:pt x="14639" y="52651"/>
                </a:lnTo>
                <a:lnTo>
                  <a:pt x="20742" y="58574"/>
                </a:lnTo>
                <a:lnTo>
                  <a:pt x="35979" y="43786"/>
                </a:lnTo>
                <a:lnTo>
                  <a:pt x="72556" y="79287"/>
                </a:lnTo>
                <a:lnTo>
                  <a:pt x="57319" y="94076"/>
                </a:lnTo>
                <a:lnTo>
                  <a:pt x="63422" y="100000"/>
                </a:lnTo>
                <a:lnTo>
                  <a:pt x="69526" y="94076"/>
                </a:lnTo>
                <a:lnTo>
                  <a:pt x="75629" y="100000"/>
                </a:lnTo>
                <a:lnTo>
                  <a:pt x="84763" y="91135"/>
                </a:lnTo>
                <a:lnTo>
                  <a:pt x="90866" y="97058"/>
                </a:lnTo>
                <a:lnTo>
                  <a:pt x="96969" y="91135"/>
                </a:lnTo>
                <a:lnTo>
                  <a:pt x="90866" y="85211"/>
                </a:lnTo>
                <a:lnTo>
                  <a:pt x="100000" y="76346"/>
                </a:lnTo>
                <a:close/>
              </a:path>
            </a:pathLst>
          </a:custGeom>
          <a:solidFill>
            <a:srgbClr val="ff6900"/>
          </a:solidFill>
        </p:spPr>
      </p:sp>
      <p:sp>
        <p:nvSpPr>
          <p:cNvPr id="288" name="T288"/>
          <p:cNvSpPr txBox="1"/>
          <p:nvPr/>
        </p:nvSpPr>
        <p:spPr>
          <a:xfrm>
            <a:off x="4759225" y="2667000"/>
            <a:ext cx="6096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主动安全</a:t>
            </a:r>
          </a:p>
        </p:txBody>
      </p:sp>
      <p:sp>
        <p:nvSpPr>
          <p:cNvPr id="289" name="R289"/>
          <p:cNvSpPr/>
          <p:nvPr/>
        </p:nvSpPr>
        <p:spPr>
          <a:xfrm>
            <a:off x="4492525" y="300037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90" name="T290"/>
          <p:cNvSpPr txBox="1"/>
          <p:nvPr/>
        </p:nvSpPr>
        <p:spPr>
          <a:xfrm>
            <a:off x="4644925" y="2981325"/>
            <a:ext cx="134436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MAI 0速起步误加速抑制</a:t>
            </a:r>
          </a:p>
        </p:txBody>
      </p:sp>
      <p:sp>
        <p:nvSpPr>
          <p:cNvPr id="291" name="R291"/>
          <p:cNvSpPr/>
          <p:nvPr/>
        </p:nvSpPr>
        <p:spPr>
          <a:xfrm>
            <a:off x="4492525" y="329371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92" name="T292"/>
          <p:cNvSpPr txBox="1"/>
          <p:nvPr/>
        </p:nvSpPr>
        <p:spPr>
          <a:xfrm>
            <a:off x="4644925" y="3274665"/>
            <a:ext cx="120387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LAEB 前向低速防碰撞</a:t>
            </a:r>
          </a:p>
        </p:txBody>
      </p:sp>
      <p:sp>
        <p:nvSpPr>
          <p:cNvPr id="293" name="R293"/>
          <p:cNvSpPr/>
          <p:nvPr/>
        </p:nvSpPr>
        <p:spPr>
          <a:xfrm>
            <a:off x="4492525" y="358705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94" name="T294"/>
          <p:cNvSpPr txBox="1"/>
          <p:nvPr/>
        </p:nvSpPr>
        <p:spPr>
          <a:xfrm>
            <a:off x="4644925" y="3568005"/>
            <a:ext cx="121726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RAEB 后向低速防碰撞</a:t>
            </a:r>
          </a:p>
        </p:txBody>
      </p:sp>
      <p:sp>
        <p:nvSpPr>
          <p:cNvPr id="295" name="R295"/>
          <p:cNvSpPr/>
          <p:nvPr/>
        </p:nvSpPr>
        <p:spPr>
          <a:xfrm>
            <a:off x="4492525" y="388039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96" name="T296"/>
          <p:cNvSpPr txBox="1"/>
          <p:nvPr/>
        </p:nvSpPr>
        <p:spPr>
          <a:xfrm>
            <a:off x="4644925" y="3861345"/>
            <a:ext cx="11144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全速域主动安全防护</a:t>
            </a:r>
          </a:p>
        </p:txBody>
      </p:sp>
      <p:sp>
        <p:nvSpPr>
          <p:cNvPr id="297" name="R297"/>
          <p:cNvSpPr/>
          <p:nvPr/>
        </p:nvSpPr>
        <p:spPr>
          <a:xfrm>
            <a:off x="4492525" y="4173735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6900"/>
          </a:solidFill>
        </p:spPr>
      </p:sp>
      <p:sp>
        <p:nvSpPr>
          <p:cNvPr id="298" name="T298"/>
          <p:cNvSpPr txBox="1"/>
          <p:nvPr/>
        </p:nvSpPr>
        <p:spPr>
          <a:xfrm>
            <a:off x="4644925" y="4154685"/>
            <a:ext cx="133230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智驾保障最高300万保额</a:t>
            </a:r>
          </a:p>
        </p:txBody>
      </p:sp>
      <p:sp>
        <p:nvSpPr>
          <p:cNvPr id="299" name="R299"/>
          <p:cNvSpPr/>
          <p:nvPr/>
        </p:nvSpPr>
        <p:spPr>
          <a:xfrm>
            <a:off x="8127950" y="2381250"/>
            <a:ext cx="3682900" cy="3905250"/>
          </a:xfrm>
          <a:prstGeom prst="roundRect">
            <a:avLst>
              <a:gd name="adj" fmla="val 4138"/>
            </a:avLst>
          </a:prstGeom>
          <a:gradFill>
            <a:gsLst>
              <a:gs pos="0">
                <a:srgbClr val="2a2a2a"/>
              </a:gs>
              <a:gs pos="100000">
                <a:srgbClr val="1a1a1a"/>
              </a:gs>
            </a:gsLst>
            <a:lin ang="0" scaled="0"/>
          </a:gradFill>
          <a:ln w="12700">
            <a:solidFill>
              <a:srgbClr val="ff6900">
                <a:alpha val="15000"/>
              </a:srgbClr>
            </a:solidFill>
          </a:ln>
        </p:spPr>
      </p:sp>
      <p:sp>
        <p:nvSpPr>
          <p:cNvPr id="300" name="P300"/>
          <p:cNvSpPr/>
          <p:nvPr/>
        </p:nvSpPr>
        <p:spPr>
          <a:xfrm>
            <a:off x="6260268" y="1925240"/>
            <a:ext cx="15001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1666"/>
                </a:moveTo>
                <a:lnTo>
                  <a:pt x="33333" y="41666"/>
                </a:lnTo>
                <a:cubicBezTo>
                  <a:pt x="28095" y="41666"/>
                  <a:pt x="23809" y="45416"/>
                  <a:pt x="23809" y="50000"/>
                </a:cubicBezTo>
                <a:lnTo>
                  <a:pt x="23809" y="108333"/>
                </a:lnTo>
                <a:cubicBezTo>
                  <a:pt x="23809" y="112916"/>
                  <a:pt x="28095" y="116666"/>
                  <a:pt x="33333" y="116666"/>
                </a:cubicBezTo>
                <a:lnTo>
                  <a:pt x="100000" y="116666"/>
                </a:lnTo>
                <a:cubicBezTo>
                  <a:pt x="105238" y="116666"/>
                  <a:pt x="109523" y="112916"/>
                  <a:pt x="109523" y="108333"/>
                </a:cubicBezTo>
                <a:lnTo>
                  <a:pt x="109523" y="50000"/>
                </a:lnTo>
                <a:cubicBezTo>
                  <a:pt x="109523" y="45416"/>
                  <a:pt x="105238" y="41666"/>
                  <a:pt x="100000" y="41666"/>
                </a:cubicBezTo>
                <a:close/>
                <a:moveTo>
                  <a:pt x="52380" y="100000"/>
                </a:moveTo>
                <a:lnTo>
                  <a:pt x="42857" y="100000"/>
                </a:lnTo>
                <a:lnTo>
                  <a:pt x="42857" y="70833"/>
                </a:lnTo>
                <a:lnTo>
                  <a:pt x="52380" y="70833"/>
                </a:lnTo>
                <a:lnTo>
                  <a:pt x="52380" y="100000"/>
                </a:lnTo>
                <a:close/>
                <a:moveTo>
                  <a:pt x="71428" y="100000"/>
                </a:moveTo>
                <a:lnTo>
                  <a:pt x="61904" y="100000"/>
                </a:lnTo>
                <a:lnTo>
                  <a:pt x="61904" y="58333"/>
                </a:lnTo>
                <a:lnTo>
                  <a:pt x="71428" y="58333"/>
                </a:lnTo>
                <a:lnTo>
                  <a:pt x="71428" y="100000"/>
                </a:lnTo>
                <a:close/>
                <a:moveTo>
                  <a:pt x="90476" y="100000"/>
                </a:moveTo>
                <a:lnTo>
                  <a:pt x="80952" y="100000"/>
                </a:lnTo>
                <a:lnTo>
                  <a:pt x="80952" y="83333"/>
                </a:lnTo>
                <a:lnTo>
                  <a:pt x="90476" y="83333"/>
                </a:lnTo>
                <a:lnTo>
                  <a:pt x="90476" y="100000"/>
                </a:lnTo>
                <a:close/>
              </a:path>
            </a:pathLst>
          </a:custGeom>
          <a:solidFill>
            <a:srgbClr val="ff6900"/>
          </a:solidFill>
        </p:spPr>
      </p:sp>
      <p:sp>
        <p:nvSpPr>
          <p:cNvPr id="301" name="T301"/>
          <p:cNvSpPr txBox="1"/>
          <p:nvPr/>
        </p:nvSpPr>
        <p:spPr>
          <a:xfrm>
            <a:off x="8632775" y="266700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Microsoft YaHei"/>
                <a:ea typeface="Microsoft YaHei"/>
              </a:rPr>
              <a:t>关键安全数据</a:t>
            </a:r>
          </a:p>
        </p:txBody>
      </p:sp>
      <p:sp>
        <p:nvSpPr>
          <p:cNvPr id="302" name="T302"/>
          <p:cNvSpPr txBox="1"/>
          <p:nvPr/>
        </p:nvSpPr>
        <p:spPr>
          <a:xfrm>
            <a:off x="8366075" y="3019425"/>
            <a:ext cx="164603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6900"/>
                </a:solidFill>
                <a:latin typeface="Microsoft YaHei"/>
                <a:ea typeface="Microsoft YaHei"/>
              </a:rPr>
              <a:t>9</a:t>
            </a:r>
          </a:p>
        </p:txBody>
      </p:sp>
      <p:sp>
        <p:nvSpPr>
          <p:cNvPr id="303" name="T303"/>
          <p:cNvSpPr txBox="1"/>
          <p:nvPr/>
        </p:nvSpPr>
        <p:spPr>
          <a:xfrm>
            <a:off x="8530679" y="3124200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个</a:t>
            </a:r>
          </a:p>
        </p:txBody>
      </p:sp>
      <p:sp>
        <p:nvSpPr>
          <p:cNvPr id="304" name="T304"/>
          <p:cNvSpPr txBox="1"/>
          <p:nvPr/>
        </p:nvSpPr>
        <p:spPr>
          <a:xfrm>
            <a:off x="9242375" y="3071812"/>
            <a:ext cx="10287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全系标配安全气囊数</a:t>
            </a:r>
          </a:p>
        </p:txBody>
      </p:sp>
      <p:sp>
        <p:nvSpPr>
          <p:cNvPr id="305" name="T305"/>
          <p:cNvSpPr txBox="1"/>
          <p:nvPr/>
        </p:nvSpPr>
        <p:spPr>
          <a:xfrm>
            <a:off x="8366075" y="3505200"/>
            <a:ext cx="657969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6900"/>
                </a:solidFill>
                <a:latin typeface="Microsoft YaHei"/>
                <a:ea typeface="Microsoft YaHei"/>
              </a:rPr>
              <a:t>2200</a:t>
            </a:r>
          </a:p>
        </p:txBody>
      </p:sp>
      <p:sp>
        <p:nvSpPr>
          <p:cNvPr id="306" name="T306"/>
          <p:cNvSpPr txBox="1"/>
          <p:nvPr/>
        </p:nvSpPr>
        <p:spPr>
          <a:xfrm>
            <a:off x="9024044" y="3609975"/>
            <a:ext cx="29810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MPa</a:t>
            </a:r>
          </a:p>
        </p:txBody>
      </p:sp>
      <p:sp>
        <p:nvSpPr>
          <p:cNvPr id="307" name="T307"/>
          <p:cNvSpPr txBox="1"/>
          <p:nvPr/>
        </p:nvSpPr>
        <p:spPr>
          <a:xfrm>
            <a:off x="9436447" y="3557587"/>
            <a:ext cx="800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超强钢最高强度</a:t>
            </a:r>
          </a:p>
        </p:txBody>
      </p:sp>
      <p:sp>
        <p:nvSpPr>
          <p:cNvPr id="308" name="T308"/>
          <p:cNvSpPr txBox="1"/>
          <p:nvPr/>
        </p:nvSpPr>
        <p:spPr>
          <a:xfrm>
            <a:off x="8366075" y="3990975"/>
            <a:ext cx="569714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6900"/>
                </a:solidFill>
                <a:latin typeface="Microsoft YaHei"/>
                <a:ea typeface="Microsoft YaHei"/>
              </a:rPr>
              <a:t>90.3</a:t>
            </a:r>
          </a:p>
        </p:txBody>
      </p:sp>
      <p:sp>
        <p:nvSpPr>
          <p:cNvPr id="309" name="T309"/>
          <p:cNvSpPr txBox="1"/>
          <p:nvPr/>
        </p:nvSpPr>
        <p:spPr>
          <a:xfrm>
            <a:off x="8935789" y="4095750"/>
            <a:ext cx="12427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%</a:t>
            </a:r>
          </a:p>
        </p:txBody>
      </p:sp>
      <p:sp>
        <p:nvSpPr>
          <p:cNvPr id="310" name="T310"/>
          <p:cNvSpPr txBox="1"/>
          <p:nvPr/>
        </p:nvSpPr>
        <p:spPr>
          <a:xfrm>
            <a:off x="9242375" y="4043362"/>
            <a:ext cx="800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高强度材料占比</a:t>
            </a:r>
          </a:p>
        </p:txBody>
      </p:sp>
      <p:sp>
        <p:nvSpPr>
          <p:cNvPr id="311" name="T311"/>
          <p:cNvSpPr txBox="1"/>
          <p:nvPr/>
        </p:nvSpPr>
        <p:spPr>
          <a:xfrm>
            <a:off x="8366075" y="4476750"/>
            <a:ext cx="493514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6900"/>
                </a:solidFill>
                <a:latin typeface="Microsoft YaHei"/>
                <a:ea typeface="Microsoft YaHei"/>
              </a:rPr>
              <a:t>300</a:t>
            </a:r>
          </a:p>
        </p:txBody>
      </p:sp>
      <p:sp>
        <p:nvSpPr>
          <p:cNvPr id="312" name="T312"/>
          <p:cNvSpPr txBox="1"/>
          <p:nvPr/>
        </p:nvSpPr>
        <p:spPr>
          <a:xfrm>
            <a:off x="8859589" y="4581525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6900"/>
                </a:solidFill>
                <a:latin typeface="Microsoft YaHei"/>
                <a:ea typeface="Microsoft YaHei"/>
              </a:rPr>
              <a:t>万</a:t>
            </a:r>
          </a:p>
        </p:txBody>
      </p:sp>
      <p:sp>
        <p:nvSpPr>
          <p:cNvPr id="313" name="T313"/>
          <p:cNvSpPr txBox="1"/>
          <p:nvPr/>
        </p:nvSpPr>
        <p:spPr>
          <a:xfrm>
            <a:off x="9242375" y="4529137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智驾保障最高保额</a:t>
            </a:r>
          </a:p>
        </p:txBody>
      </p:sp>
      <p:sp>
        <p:nvSpPr>
          <p:cNvPr id="314" name="T314"/>
          <p:cNvSpPr txBox="1"/>
          <p:nvPr/>
        </p:nvSpPr>
        <p:spPr>
          <a:xfrm>
            <a:off x="381000" y="6591300"/>
            <a:ext cx="168845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新一代小米SU7 | 智能驾驶与安全</a:t>
            </a:r>
          </a:p>
        </p:txBody>
      </p:sp>
      <p:sp>
        <p:nvSpPr>
          <p:cNvPr id="315" name="T315"/>
          <p:cNvSpPr txBox="1"/>
          <p:nvPr/>
        </p:nvSpPr>
        <p:spPr>
          <a:xfrm>
            <a:off x="11426279" y="6591300"/>
            <a:ext cx="38472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04 / 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>
          <a:gsLst>
            <a:gs pos="0">
              <a:srgbClr val="1a1a1a"/>
            </a:gs>
            <a:gs pos="100000">
              <a:srgbClr val="11111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16" name="R316"/>
          <p:cNvSpPr/>
          <p:nvPr/>
        </p:nvSpPr>
        <p:spPr>
          <a:xfrm>
            <a:off x="5065365" y="1577429"/>
            <a:ext cx="2061120" cy="295275"/>
          </a:xfrm>
          <a:prstGeom prst="roundRect">
            <a:avLst>
              <a:gd name="adj" fmla="val 49999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6900">
                <a:alpha val="30000"/>
              </a:srgbClr>
            </a:solidFill>
          </a:ln>
        </p:spPr>
      </p:sp>
      <p:sp>
        <p:nvSpPr>
          <p:cNvPr id="317" name="T317"/>
          <p:cNvSpPr txBox="1"/>
          <p:nvPr/>
        </p:nvSpPr>
        <p:spPr>
          <a:xfrm>
            <a:off x="5265390" y="1682204"/>
            <a:ext cx="166107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6900"/>
                </a:solidFill>
                <a:latin typeface="Microsoft YaHei"/>
                <a:ea typeface="Microsoft YaHei"/>
              </a:rPr>
              <a:t>MARKET &amp; OUTLOOK</a:t>
            </a:r>
          </a:p>
        </p:txBody>
      </p:sp>
      <p:sp>
        <p:nvSpPr>
          <p:cNvPr id="318" name="T318"/>
          <p:cNvSpPr txBox="1"/>
          <p:nvPr/>
        </p:nvSpPr>
        <p:spPr>
          <a:xfrm>
            <a:off x="4357092" y="2272754"/>
            <a:ext cx="1801266" cy="628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300" b="1">
                <a:solidFill>
                  <a:srgbClr val="ffffff"/>
                </a:solidFill>
                <a:latin typeface="Microsoft YaHei"/>
                <a:ea typeface="Microsoft YaHei"/>
              </a:rPr>
              <a:t>市场热销</a:t>
            </a:r>
          </a:p>
        </p:txBody>
      </p:sp>
      <p:sp>
        <p:nvSpPr>
          <p:cNvPr id="319" name="T319"/>
          <p:cNvSpPr txBox="1"/>
          <p:nvPr/>
        </p:nvSpPr>
        <p:spPr>
          <a:xfrm>
            <a:off x="6158358" y="2272754"/>
            <a:ext cx="1676400" cy="628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300" b="1">
                <a:solidFill>
                  <a:srgbClr val="ff6900"/>
                </a:solidFill>
                <a:latin typeface="Microsoft YaHei"/>
                <a:ea typeface="Microsoft YaHei"/>
              </a:rPr>
              <a:t>未来可期</a:t>
            </a:r>
          </a:p>
        </p:txBody>
      </p:sp>
      <p:sp>
        <p:nvSpPr>
          <p:cNvPr id="320" name="T320"/>
          <p:cNvSpPr txBox="1"/>
          <p:nvPr/>
        </p:nvSpPr>
        <p:spPr>
          <a:xfrm>
            <a:off x="3832621" y="3036540"/>
            <a:ext cx="52089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1.5</a:t>
            </a:r>
          </a:p>
        </p:txBody>
      </p:sp>
      <p:sp>
        <p:nvSpPr>
          <p:cNvPr id="321" name="T321"/>
          <p:cNvSpPr txBox="1"/>
          <p:nvPr/>
        </p:nvSpPr>
        <p:spPr>
          <a:xfrm>
            <a:off x="4353520" y="3198465"/>
            <a:ext cx="23499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00"/>
                </a:solidFill>
                <a:latin typeface="Microsoft YaHei"/>
                <a:ea typeface="Microsoft YaHei"/>
              </a:rPr>
              <a:t>万+</a:t>
            </a:r>
          </a:p>
        </p:txBody>
      </p:sp>
      <p:sp>
        <p:nvSpPr>
          <p:cNvPr id="322" name="T322"/>
          <p:cNvSpPr txBox="1"/>
          <p:nvPr/>
        </p:nvSpPr>
        <p:spPr>
          <a:xfrm>
            <a:off x="3828454" y="3427065"/>
            <a:ext cx="764381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34分钟锁单量</a:t>
            </a:r>
          </a:p>
        </p:txBody>
      </p:sp>
      <p:sp>
        <p:nvSpPr>
          <p:cNvPr id="323" name="T323"/>
          <p:cNvSpPr txBox="1"/>
          <p:nvPr/>
        </p:nvSpPr>
        <p:spPr>
          <a:xfrm>
            <a:off x="5083819" y="3036540"/>
            <a:ext cx="422969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55</a:t>
            </a:r>
          </a:p>
        </p:txBody>
      </p:sp>
      <p:sp>
        <p:nvSpPr>
          <p:cNvPr id="324" name="T324"/>
          <p:cNvSpPr txBox="1"/>
          <p:nvPr/>
        </p:nvSpPr>
        <p:spPr>
          <a:xfrm>
            <a:off x="5506789" y="3198465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00"/>
                </a:solidFill>
                <a:latin typeface="Microsoft YaHei"/>
                <a:ea typeface="Microsoft YaHei"/>
              </a:rPr>
              <a:t>万辆</a:t>
            </a:r>
          </a:p>
        </p:txBody>
      </p:sp>
      <p:sp>
        <p:nvSpPr>
          <p:cNvPr id="325" name="T325"/>
          <p:cNvSpPr txBox="1"/>
          <p:nvPr/>
        </p:nvSpPr>
        <p:spPr>
          <a:xfrm>
            <a:off x="4973835" y="3427065"/>
            <a:ext cx="90963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2026年销量目标</a:t>
            </a:r>
          </a:p>
        </p:txBody>
      </p:sp>
      <p:sp>
        <p:nvSpPr>
          <p:cNvPr id="326" name="T326"/>
          <p:cNvSpPr txBox="1"/>
          <p:nvPr/>
        </p:nvSpPr>
        <p:spPr>
          <a:xfrm>
            <a:off x="6374457" y="3036540"/>
            <a:ext cx="422969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41</a:t>
            </a:r>
          </a:p>
        </p:txBody>
      </p:sp>
      <p:sp>
        <p:nvSpPr>
          <p:cNvPr id="327" name="T327"/>
          <p:cNvSpPr txBox="1"/>
          <p:nvPr/>
        </p:nvSpPr>
        <p:spPr>
          <a:xfrm>
            <a:off x="6797426" y="3198465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00"/>
                </a:solidFill>
                <a:latin typeface="Microsoft YaHei"/>
                <a:ea typeface="Microsoft YaHei"/>
              </a:rPr>
              <a:t>万辆</a:t>
            </a:r>
          </a:p>
        </p:txBody>
      </p:sp>
      <p:sp>
        <p:nvSpPr>
          <p:cNvPr id="328" name="T328"/>
          <p:cNvSpPr txBox="1"/>
          <p:nvPr/>
        </p:nvSpPr>
        <p:spPr>
          <a:xfrm>
            <a:off x="6264473" y="3427065"/>
            <a:ext cx="90963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2025年实际交付</a:t>
            </a:r>
          </a:p>
        </p:txBody>
      </p:sp>
      <p:sp>
        <p:nvSpPr>
          <p:cNvPr id="329" name="T329"/>
          <p:cNvSpPr txBox="1"/>
          <p:nvPr/>
        </p:nvSpPr>
        <p:spPr>
          <a:xfrm>
            <a:off x="7555110" y="3036540"/>
            <a:ext cx="684014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6900"/>
                </a:solidFill>
                <a:latin typeface="Microsoft YaHei"/>
                <a:ea typeface="Microsoft YaHei"/>
              </a:rPr>
              <a:t>+34</a:t>
            </a:r>
          </a:p>
        </p:txBody>
      </p:sp>
      <p:sp>
        <p:nvSpPr>
          <p:cNvPr id="330" name="T330"/>
          <p:cNvSpPr txBox="1"/>
          <p:nvPr/>
        </p:nvSpPr>
        <p:spPr>
          <a:xfrm>
            <a:off x="8239125" y="3198465"/>
            <a:ext cx="12427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00"/>
                </a:solidFill>
                <a:latin typeface="Microsoft YaHei"/>
                <a:ea typeface="Microsoft YaHei"/>
              </a:rPr>
              <a:t>%</a:t>
            </a:r>
          </a:p>
        </p:txBody>
      </p:sp>
      <p:sp>
        <p:nvSpPr>
          <p:cNvPr id="331" name="T331"/>
          <p:cNvSpPr txBox="1"/>
          <p:nvPr/>
        </p:nvSpPr>
        <p:spPr>
          <a:xfrm>
            <a:off x="7587704" y="3427065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目标同比增幅</a:t>
            </a:r>
          </a:p>
        </p:txBody>
      </p:sp>
      <p:sp>
        <p:nvSpPr>
          <p:cNvPr id="332" name="R332"/>
          <p:cNvSpPr/>
          <p:nvPr/>
        </p:nvSpPr>
        <p:spPr>
          <a:xfrm>
            <a:off x="5715000" y="3931890"/>
            <a:ext cx="762000" cy="1905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ff6900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sp>
        <p:nvSpPr>
          <p:cNvPr id="333" name="T333"/>
          <p:cNvSpPr txBox="1"/>
          <p:nvPr/>
        </p:nvSpPr>
        <p:spPr>
          <a:xfrm>
            <a:off x="2963912" y="4293840"/>
            <a:ext cx="142428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2026年小米汽车规划</a:t>
            </a:r>
          </a:p>
        </p:txBody>
      </p:sp>
      <p:sp>
        <p:nvSpPr>
          <p:cNvPr id="334" name="T334"/>
          <p:cNvSpPr txBox="1"/>
          <p:nvPr/>
        </p:nvSpPr>
        <p:spPr>
          <a:xfrm>
            <a:off x="4388197" y="429384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6900"/>
                </a:solidFill>
                <a:latin typeface="Microsoft YaHei"/>
                <a:ea typeface="Microsoft YaHei"/>
              </a:rPr>
              <a:t>四款新产品</a:t>
            </a:r>
          </a:p>
        </p:txBody>
      </p:sp>
      <p:sp>
        <p:nvSpPr>
          <p:cNvPr id="335" name="T335"/>
          <p:cNvSpPr txBox="1"/>
          <p:nvPr/>
        </p:nvSpPr>
        <p:spPr>
          <a:xfrm>
            <a:off x="5150197" y="4293840"/>
            <a:ext cx="407774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：新款SU7、SU7行政版、以及两款全新增程式SUV（YU8、</a:t>
            </a:r>
          </a:p>
        </p:txBody>
      </p:sp>
      <p:sp>
        <p:nvSpPr>
          <p:cNvPr id="336" name="T336"/>
          <p:cNvSpPr txBox="1"/>
          <p:nvPr/>
        </p:nvSpPr>
        <p:spPr>
          <a:xfrm>
            <a:off x="4101851" y="4568130"/>
            <a:ext cx="21239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YU9），持续扩展产品矩阵，向</a:t>
            </a:r>
          </a:p>
        </p:txBody>
      </p:sp>
      <p:sp>
        <p:nvSpPr>
          <p:cNvPr id="337" name="T337"/>
          <p:cNvSpPr txBox="1"/>
          <p:nvPr/>
        </p:nvSpPr>
        <p:spPr>
          <a:xfrm>
            <a:off x="6225778" y="4568130"/>
            <a:ext cx="79756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6900"/>
                </a:solidFill>
                <a:latin typeface="Microsoft YaHei"/>
                <a:ea typeface="Microsoft YaHei"/>
              </a:rPr>
              <a:t>年销55万辆</a:t>
            </a:r>
          </a:p>
        </p:txBody>
      </p:sp>
      <p:sp>
        <p:nvSpPr>
          <p:cNvPr id="338" name="T338"/>
          <p:cNvSpPr txBox="1"/>
          <p:nvPr/>
        </p:nvSpPr>
        <p:spPr>
          <a:xfrm>
            <a:off x="7023348" y="4568130"/>
            <a:ext cx="1066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目标全力冲刺。</a:t>
            </a:r>
          </a:p>
        </p:txBody>
      </p:sp>
      <p:sp>
        <p:nvSpPr>
          <p:cNvPr id="339" name="R339"/>
          <p:cNvSpPr/>
          <p:nvPr/>
        </p:nvSpPr>
        <p:spPr>
          <a:xfrm>
            <a:off x="4212580" y="4994820"/>
            <a:ext cx="770780" cy="285750"/>
          </a:xfrm>
          <a:prstGeom prst="roundRect">
            <a:avLst>
              <a:gd name="adj" fmla="val 50000"/>
            </a:avLst>
          </a:prstGeom>
          <a:solidFill>
            <a:srgbClr val="ff6900">
              <a:alpha val="6000"/>
            </a:srgbClr>
          </a:solidFill>
          <a:ln w="12700">
            <a:solidFill>
              <a:srgbClr val="ff6900"/>
            </a:solidFill>
          </a:ln>
        </p:spPr>
      </p:sp>
      <p:sp>
        <p:nvSpPr>
          <p:cNvPr id="340" name="T340"/>
          <p:cNvSpPr txBox="1"/>
          <p:nvPr/>
        </p:nvSpPr>
        <p:spPr>
          <a:xfrm>
            <a:off x="4374505" y="5099595"/>
            <a:ext cx="44693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6900"/>
                </a:solidFill>
                <a:latin typeface="Microsoft YaHei"/>
                <a:ea typeface="Microsoft YaHei"/>
              </a:rPr>
              <a:t>新款SU7</a:t>
            </a:r>
          </a:p>
        </p:txBody>
      </p:sp>
      <p:sp>
        <p:nvSpPr>
          <p:cNvPr id="341" name="R341"/>
          <p:cNvSpPr/>
          <p:nvPr/>
        </p:nvSpPr>
        <p:spPr>
          <a:xfrm>
            <a:off x="5097660" y="4994820"/>
            <a:ext cx="885080" cy="2857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12000"/>
              </a:srgbClr>
            </a:solidFill>
          </a:ln>
        </p:spPr>
      </p:sp>
      <p:sp>
        <p:nvSpPr>
          <p:cNvPr id="342" name="T342"/>
          <p:cNvSpPr txBox="1"/>
          <p:nvPr/>
        </p:nvSpPr>
        <p:spPr>
          <a:xfrm>
            <a:off x="5259585" y="5099595"/>
            <a:ext cx="56123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SU7行政版</a:t>
            </a:r>
          </a:p>
        </p:txBody>
      </p:sp>
      <p:sp>
        <p:nvSpPr>
          <p:cNvPr id="343" name="R343"/>
          <p:cNvSpPr/>
          <p:nvPr/>
        </p:nvSpPr>
        <p:spPr>
          <a:xfrm>
            <a:off x="6097041" y="4994820"/>
            <a:ext cx="884039" cy="2857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12000"/>
              </a:srgbClr>
            </a:solidFill>
          </a:ln>
        </p:spPr>
      </p:sp>
      <p:sp>
        <p:nvSpPr>
          <p:cNvPr id="344" name="T344"/>
          <p:cNvSpPr txBox="1"/>
          <p:nvPr/>
        </p:nvSpPr>
        <p:spPr>
          <a:xfrm>
            <a:off x="6258966" y="5099595"/>
            <a:ext cx="56018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YU8 (SUV)</a:t>
            </a:r>
          </a:p>
        </p:txBody>
      </p:sp>
      <p:sp>
        <p:nvSpPr>
          <p:cNvPr id="345" name="R345"/>
          <p:cNvSpPr/>
          <p:nvPr/>
        </p:nvSpPr>
        <p:spPr>
          <a:xfrm>
            <a:off x="7095380" y="4994820"/>
            <a:ext cx="884039" cy="285750"/>
          </a:xfrm>
          <a:prstGeom prst="roundRect">
            <a:avLst>
              <a:gd name="adj" fmla="val 5000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12000"/>
              </a:srgbClr>
            </a:solidFill>
          </a:ln>
        </p:spPr>
      </p:sp>
      <p:sp>
        <p:nvSpPr>
          <p:cNvPr id="346" name="T346"/>
          <p:cNvSpPr txBox="1"/>
          <p:nvPr/>
        </p:nvSpPr>
        <p:spPr>
          <a:xfrm>
            <a:off x="7257305" y="5099595"/>
            <a:ext cx="56018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YU9 (SUV)</a:t>
            </a:r>
          </a:p>
        </p:txBody>
      </p:sp>
      <p:sp>
        <p:nvSpPr>
          <p:cNvPr id="347" name="R347"/>
          <p:cNvSpPr/>
          <p:nvPr/>
        </p:nvSpPr>
        <p:spPr>
          <a:xfrm>
            <a:off x="5384899" y="6086475"/>
            <a:ext cx="266700" cy="266700"/>
          </a:xfrm>
          <a:prstGeom prst="roundRect">
            <a:avLst>
              <a:gd name="adj" fmla="val 21428"/>
            </a:avLst>
          </a:prstGeom>
          <a:gradFill>
            <a:gsLst>
              <a:gs pos="0">
                <a:srgbClr val="ff6900"/>
              </a:gs>
              <a:gs pos="100000">
                <a:srgbClr val="ff8c00"/>
              </a:gs>
            </a:gsLst>
            <a:lin ang="2700000" scaled="0"/>
          </a:gradFill>
        </p:spPr>
      </p:sp>
      <p:sp>
        <p:nvSpPr>
          <p:cNvPr id="348" name="P348"/>
          <p:cNvSpPr/>
          <p:nvPr/>
        </p:nvSpPr>
        <p:spPr>
          <a:xfrm>
            <a:off x="3640736" y="4146552"/>
            <a:ext cx="114300" cy="6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11111" y="0"/>
                </a:lnTo>
                <a:lnTo>
                  <a:pt x="111111" y="800000"/>
                </a:lnTo>
                <a:lnTo>
                  <a:pt x="0" y="800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</p:sp>
      <p:sp>
        <p:nvSpPr>
          <p:cNvPr id="349" name="P349"/>
          <p:cNvSpPr/>
          <p:nvPr/>
        </p:nvSpPr>
        <p:spPr>
          <a:xfrm>
            <a:off x="3666136" y="4121152"/>
            <a:ext cx="38100" cy="76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200000" y="0"/>
                </a:lnTo>
                <a:lnTo>
                  <a:pt x="200000" y="133333"/>
                </a:lnTo>
                <a:lnTo>
                  <a:pt x="0" y="133333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</p:sp>
      <p:sp>
        <p:nvSpPr>
          <p:cNvPr id="350" name="T350"/>
          <p:cNvSpPr txBox="1"/>
          <p:nvPr/>
        </p:nvSpPr>
        <p:spPr>
          <a:xfrm>
            <a:off x="5746849" y="6176962"/>
            <a:ext cx="106010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65000"/>
                  </a:srgbClr>
                </a:solidFill>
                <a:latin typeface="Microsoft YaHei"/>
                <a:ea typeface="Microsoft YaHei"/>
              </a:rPr>
              <a:t>XIAOMI AUTO</a:t>
            </a:r>
          </a:p>
        </p:txBody>
      </p:sp>
      <p:sp>
        <p:nvSpPr>
          <p:cNvPr id="351" name="T351"/>
          <p:cNvSpPr txBox="1"/>
          <p:nvPr/>
        </p:nvSpPr>
        <p:spPr>
          <a:xfrm>
            <a:off x="4956423" y="6467475"/>
            <a:ext cx="2279153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2026 Xiaomi Automobile Technology Co., Ltd.</a:t>
            </a:r>
          </a:p>
        </p:txBody>
      </p:sp>
      <p:sp>
        <p:nvSpPr>
          <p:cNvPr id="352" name="T352"/>
          <p:cNvSpPr txBox="1"/>
          <p:nvPr/>
        </p:nvSpPr>
        <p:spPr>
          <a:xfrm>
            <a:off x="11426279" y="6591300"/>
            <a:ext cx="38472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</a:rPr>
              <a:t>05 / 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